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Open: we are the local housing desk, not a hotel block. Five private homes already in inventory in St. Joseph and South Haven. Number is 269-759-8524.</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719 Jones. 719 Jones Street. Published FF rate $3,200 / month. Market features, not occupants. Confirm availability before quoting a date.</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1519 Morton. 1519 Morton. Published FF rate $3,800 / month. Market features, not occupants. Confirm availability before quoting a date.</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Walk the four steps. Emphasize they will not re-book lodging every week. Extensions are a text, not a new search.</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Close with the number. Leave the pitch sheet. Do not quote a rate until availability is confirmed. Fair housing language stays on this slide — do not delete it.</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Read this once, then pause. Do not add hotel comparisons until they ask. The next slide is The Hollyhock 30.</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is the only SLA to promise. It is options + pricing + property info — not a guaranteed key-handoff. Always pair with “when matching inventory is available.”</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Competitive wedge: local owner + real homes vs. hotel folios and national ALE vendors. Do not bash carriers. Speak to speed, paperwork, and one contact.</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These are current published Furnished Finder monthly rates from the landlord dashboard. Insurance placements are still confirmed at inquiry — terms may differ for direct-bill. Match by features, not occupants.</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Hotel $159 is a conservative local ADR example, not a quote. $2,950 / 30 = $98. $3,800 / 30 = $127. Same homes are live on Furnished Finder. Insurance desks call Hollyhock direct.</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2806 Willa. 2806 Willa Drive. Published FF rate $2,950 / month. Market features, not occupants. Confirm availability before quoting a date.</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517 Kingsley. 517 Kingsley Ave. Published FF rate $3,000 / month. Market features, not occupants. Confirm availability before quoting a date.</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Harborside. Quaker Square. Published FF rate $3,750 / month. Market features, not occupants. Confirm availability before quoting a date.</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 Id="rId3" Type="http://schemas.openxmlformats.org/officeDocument/2006/relationships/image" Target="../media/image2.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 Id="rId3" Type="http://schemas.openxmlformats.org/officeDocument/2006/relationships/image" Target="../media/image3.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 Id="rId3" Type="http://schemas.openxmlformats.org/officeDocument/2006/relationships/image" Target="../media/image3.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 Id="rId3"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 Id="rId3" Type="http://schemas.openxmlformats.org/officeDocument/2006/relationships/image" Target="../media/image3.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 Id="rId3" Type="http://schemas.openxmlformats.org/officeDocument/2006/relationships/image" Target="../media/image3.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 Id="rId3" Type="http://schemas.openxmlformats.org/officeDocument/2006/relationships/image" Target="../media/image3.png"/><Relationship Id="rId4"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3EEE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6537960" y="0"/>
            <a:ext cx="5660136" cy="6858000"/>
          </a:xfrm>
          <a:prstGeom prst="rect">
            <a:avLst/>
          </a:prstGeom>
          <a:solidFill>
            <a:srgbClr val="3D4C3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title-morton.jpg"/>
          <p:cNvPicPr>
            <a:picLocks noChangeAspect="1"/>
          </p:cNvPicPr>
          <p:nvPr/>
        </p:nvPicPr>
        <p:blipFill>
          <a:blip r:embed="rId2"/>
          <a:stretch>
            <a:fillRect/>
          </a:stretch>
        </p:blipFill>
        <p:spPr>
          <a:xfrm>
            <a:off x="6537960" y="0"/>
            <a:ext cx="5660136" cy="6858000"/>
          </a:xfrm>
          <a:prstGeom prst="rect">
            <a:avLst/>
          </a:prstGeom>
        </p:spPr>
      </p:pic>
      <p:sp>
        <p:nvSpPr>
          <p:cNvPr id="5" name="Rectangle 4"/>
          <p:cNvSpPr/>
          <p:nvPr/>
        </p:nvSpPr>
        <p:spPr>
          <a:xfrm>
            <a:off x="6537960" y="0"/>
            <a:ext cx="73152" cy="6858000"/>
          </a:xfrm>
          <a:prstGeom prst="rect">
            <a:avLst/>
          </a:prstGeom>
          <a:solidFill>
            <a:srgbClr val="3D4C3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6" name="Picture 5" descr="hollyhock-wordmark.png"/>
          <p:cNvPicPr>
            <a:picLocks noChangeAspect="1"/>
          </p:cNvPicPr>
          <p:nvPr/>
        </p:nvPicPr>
        <p:blipFill>
          <a:blip r:embed="rId3"/>
          <a:stretch>
            <a:fillRect/>
          </a:stretch>
        </p:blipFill>
        <p:spPr>
          <a:xfrm>
            <a:off x="594360" y="292608"/>
            <a:ext cx="1438223" cy="1874519"/>
          </a:xfrm>
          <a:prstGeom prst="rect">
            <a:avLst/>
          </a:prstGeom>
        </p:spPr>
      </p:pic>
      <p:sp>
        <p:nvSpPr>
          <p:cNvPr id="7" name="TextBox 6"/>
          <p:cNvSpPr txBox="1"/>
          <p:nvPr/>
        </p:nvSpPr>
        <p:spPr>
          <a:xfrm>
            <a:off x="594360" y="2304288"/>
            <a:ext cx="5669280" cy="320040"/>
          </a:xfrm>
          <a:prstGeom prst="rect">
            <a:avLst/>
          </a:prstGeom>
          <a:noFill/>
        </p:spPr>
        <p:txBody>
          <a:bodyPr wrap="square" anchor="t"/>
          <a:lstStyle/>
          <a:p>
            <a:pPr algn="l">
              <a:lnSpc>
                <a:spcPct val="115000"/>
              </a:lnSpc>
              <a:spcAft>
                <a:spcPts val="600"/>
              </a:spcAft>
            </a:pPr>
            <a:r>
              <a:rPr sz="1200" b="1" i="0">
                <a:solidFill>
                  <a:srgbClr val="3D4C38"/>
                </a:solidFill>
                <a:latin typeface="Calibri"/>
                <a:ea typeface="Calibri"/>
                <a:cs typeface="Calibri"/>
              </a:rPr>
              <a:t>INSURANCE HOUSING  ·  SOUTHWEST MICHIGAN</a:t>
            </a:r>
          </a:p>
        </p:txBody>
      </p:sp>
      <p:sp>
        <p:nvSpPr>
          <p:cNvPr id="8" name="TextBox 7"/>
          <p:cNvSpPr txBox="1"/>
          <p:nvPr/>
        </p:nvSpPr>
        <p:spPr>
          <a:xfrm>
            <a:off x="594360" y="2670048"/>
            <a:ext cx="5760720" cy="1691640"/>
          </a:xfrm>
          <a:prstGeom prst="rect">
            <a:avLst/>
          </a:prstGeom>
          <a:noFill/>
        </p:spPr>
        <p:txBody>
          <a:bodyPr wrap="square" anchor="t"/>
          <a:lstStyle/>
          <a:p>
            <a:pPr algn="l">
              <a:lnSpc>
                <a:spcPct val="105000"/>
              </a:lnSpc>
              <a:spcAft>
                <a:spcPts val="0"/>
              </a:spcAft>
            </a:pPr>
            <a:r>
              <a:rPr sz="3200" b="0" i="0">
                <a:solidFill>
                  <a:srgbClr val="1A1814"/>
                </a:solidFill>
                <a:latin typeface="Georgia"/>
                <a:ea typeface="Georgia"/>
                <a:cs typeface="Georgia"/>
              </a:rPr>
              <a:t>Five furnished homes.
One local number.</a:t>
            </a:r>
          </a:p>
        </p:txBody>
      </p:sp>
      <p:sp>
        <p:nvSpPr>
          <p:cNvPr id="9" name="TextBox 8"/>
          <p:cNvSpPr txBox="1"/>
          <p:nvPr/>
        </p:nvSpPr>
        <p:spPr>
          <a:xfrm>
            <a:off x="594360" y="4709160"/>
            <a:ext cx="5669280" cy="1005840"/>
          </a:xfrm>
          <a:prstGeom prst="rect">
            <a:avLst/>
          </a:prstGeom>
          <a:noFill/>
        </p:spPr>
        <p:txBody>
          <a:bodyPr wrap="square" anchor="t"/>
          <a:lstStyle/>
          <a:p>
            <a:pPr algn="l">
              <a:lnSpc>
                <a:spcPct val="115000"/>
              </a:lnSpc>
              <a:spcAft>
                <a:spcPts val="400"/>
              </a:spcAft>
            </a:pPr>
            <a:r>
              <a:rPr sz="2000" b="0" i="0">
                <a:solidFill>
                  <a:srgbClr val="3D4C38"/>
                </a:solidFill>
                <a:latin typeface="Georgia"/>
                <a:ea typeface="Georgia"/>
                <a:cs typeface="Georgia"/>
              </a:rPr>
              <a:t>Call or text  269-759-8524</a:t>
            </a:r>
          </a:p>
          <a:p>
            <a:pPr algn="l">
              <a:lnSpc>
                <a:spcPct val="115000"/>
              </a:lnSpc>
              <a:spcAft>
                <a:spcPts val="600"/>
              </a:spcAft>
            </a:pPr>
            <a:r>
              <a:rPr sz="1400" b="0" i="0">
                <a:solidFill>
                  <a:srgbClr val="6A6358"/>
                </a:solidFill>
                <a:latin typeface="Calibri"/>
                <a:ea typeface="Calibri"/>
                <a:cs typeface="Calibri"/>
              </a:rPr>
              <a:t>hollyhockproperties.com</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3EEE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6309360" cy="6858000"/>
          </a:xfrm>
          <a:prstGeom prst="rect">
            <a:avLst/>
          </a:prstGeom>
          <a:solidFill>
            <a:srgbClr val="2C382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719-jones.jpg"/>
          <p:cNvPicPr>
            <a:picLocks noChangeAspect="1"/>
          </p:cNvPicPr>
          <p:nvPr/>
        </p:nvPicPr>
        <p:blipFill>
          <a:blip r:embed="rId2"/>
          <a:stretch>
            <a:fillRect/>
          </a:stretch>
        </p:blipFill>
        <p:spPr>
          <a:xfrm>
            <a:off x="0" y="0"/>
            <a:ext cx="6309360" cy="6858000"/>
          </a:xfrm>
          <a:prstGeom prst="rect">
            <a:avLst/>
          </a:prstGeom>
        </p:spPr>
      </p:pic>
      <p:sp>
        <p:nvSpPr>
          <p:cNvPr id="5" name="Rectangle 4"/>
          <p:cNvSpPr/>
          <p:nvPr/>
        </p:nvSpPr>
        <p:spPr>
          <a:xfrm>
            <a:off x="256032" y="5779008"/>
            <a:ext cx="2606040" cy="658368"/>
          </a:xfrm>
          <a:prstGeom prst="rect">
            <a:avLst/>
          </a:prstGeom>
          <a:solidFill>
            <a:srgbClr val="FAF7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6" name="Picture 5" descr="hollyhock-lockup.png"/>
          <p:cNvPicPr>
            <a:picLocks noChangeAspect="1"/>
          </p:cNvPicPr>
          <p:nvPr/>
        </p:nvPicPr>
        <p:blipFill>
          <a:blip r:embed="rId3"/>
          <a:stretch>
            <a:fillRect/>
          </a:stretch>
        </p:blipFill>
        <p:spPr>
          <a:xfrm>
            <a:off x="365760" y="5870448"/>
            <a:ext cx="982675" cy="475488"/>
          </a:xfrm>
          <a:prstGeom prst="rect">
            <a:avLst/>
          </a:prstGeom>
        </p:spPr>
      </p:pic>
      <p:sp>
        <p:nvSpPr>
          <p:cNvPr id="7" name="TextBox 6"/>
          <p:cNvSpPr txBox="1"/>
          <p:nvPr/>
        </p:nvSpPr>
        <p:spPr>
          <a:xfrm>
            <a:off x="6629400" y="411480"/>
            <a:ext cx="5029200" cy="274320"/>
          </a:xfrm>
          <a:prstGeom prst="rect">
            <a:avLst/>
          </a:prstGeom>
          <a:noFill/>
        </p:spPr>
        <p:txBody>
          <a:bodyPr wrap="square" anchor="t"/>
          <a:lstStyle/>
          <a:p>
            <a:pPr algn="l">
              <a:lnSpc>
                <a:spcPct val="115000"/>
              </a:lnSpc>
              <a:spcAft>
                <a:spcPts val="600"/>
              </a:spcAft>
            </a:pPr>
            <a:r>
              <a:rPr sz="1100" b="1" i="0">
                <a:solidFill>
                  <a:srgbClr val="3D4C38"/>
                </a:solidFill>
                <a:latin typeface="Calibri"/>
                <a:ea typeface="Calibri"/>
                <a:cs typeface="Calibri"/>
              </a:rPr>
              <a:t>ST. JOSEPH, MICHIGAN</a:t>
            </a:r>
          </a:p>
        </p:txBody>
      </p:sp>
      <p:sp>
        <p:nvSpPr>
          <p:cNvPr id="8" name="TextBox 7"/>
          <p:cNvSpPr txBox="1"/>
          <p:nvPr/>
        </p:nvSpPr>
        <p:spPr>
          <a:xfrm>
            <a:off x="6629400" y="731520"/>
            <a:ext cx="5029200" cy="640080"/>
          </a:xfrm>
          <a:prstGeom prst="rect">
            <a:avLst/>
          </a:prstGeom>
          <a:noFill/>
        </p:spPr>
        <p:txBody>
          <a:bodyPr wrap="square" anchor="t"/>
          <a:lstStyle/>
          <a:p>
            <a:pPr algn="l">
              <a:lnSpc>
                <a:spcPct val="115000"/>
              </a:lnSpc>
              <a:spcAft>
                <a:spcPts val="200"/>
              </a:spcAft>
            </a:pPr>
            <a:r>
              <a:rPr sz="3200" b="0" i="0">
                <a:solidFill>
                  <a:srgbClr val="1A1814"/>
                </a:solidFill>
                <a:latin typeface="Georgia"/>
                <a:ea typeface="Georgia"/>
                <a:cs typeface="Georgia"/>
              </a:rPr>
              <a:t>719 Jones</a:t>
            </a:r>
          </a:p>
        </p:txBody>
      </p:sp>
      <p:sp>
        <p:nvSpPr>
          <p:cNvPr id="9" name="TextBox 8"/>
          <p:cNvSpPr txBox="1"/>
          <p:nvPr/>
        </p:nvSpPr>
        <p:spPr>
          <a:xfrm>
            <a:off x="6629400" y="1371600"/>
            <a:ext cx="5029200" cy="502920"/>
          </a:xfrm>
          <a:prstGeom prst="rect">
            <a:avLst/>
          </a:prstGeom>
          <a:noFill/>
        </p:spPr>
        <p:txBody>
          <a:bodyPr wrap="square" anchor="t"/>
          <a:lstStyle/>
          <a:p>
            <a:pPr algn="l">
              <a:lnSpc>
                <a:spcPct val="115000"/>
              </a:lnSpc>
              <a:spcAft>
                <a:spcPts val="200"/>
              </a:spcAft>
            </a:pPr>
            <a:r>
              <a:rPr sz="1300" b="0" i="0">
                <a:solidFill>
                  <a:srgbClr val="6A6358"/>
                </a:solidFill>
                <a:latin typeface="Calibri"/>
                <a:ea typeface="Calibri"/>
                <a:cs typeface="Calibri"/>
              </a:rPr>
              <a:t>719 Jones Street</a:t>
            </a:r>
          </a:p>
          <a:p>
            <a:pPr algn="l">
              <a:lnSpc>
                <a:spcPct val="115000"/>
              </a:lnSpc>
              <a:spcAft>
                <a:spcPts val="600"/>
              </a:spcAft>
            </a:pPr>
            <a:r>
              <a:rPr sz="1400" b="1" i="0">
                <a:solidFill>
                  <a:srgbClr val="3D4C38"/>
                </a:solidFill>
                <a:latin typeface="Calibri"/>
                <a:ea typeface="Calibri"/>
                <a:cs typeface="Calibri"/>
              </a:rPr>
              <a:t>1,800+ sq. ft.  ·  4 bedrooms  ·  1 bath   ·   $3,200 / month</a:t>
            </a:r>
          </a:p>
        </p:txBody>
      </p:sp>
      <p:sp>
        <p:nvSpPr>
          <p:cNvPr id="10" name="Rectangle 9"/>
          <p:cNvSpPr/>
          <p:nvPr/>
        </p:nvSpPr>
        <p:spPr>
          <a:xfrm>
            <a:off x="6629400" y="1965960"/>
            <a:ext cx="1005840" cy="45720"/>
          </a:xfrm>
          <a:prstGeom prst="rect">
            <a:avLst/>
          </a:prstGeom>
          <a:solidFill>
            <a:srgbClr val="3D4C3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6629400" y="2103120"/>
            <a:ext cx="5029200" cy="274320"/>
          </a:xfrm>
          <a:prstGeom prst="rect">
            <a:avLst/>
          </a:prstGeom>
          <a:noFill/>
        </p:spPr>
        <p:txBody>
          <a:bodyPr wrap="square" anchor="t"/>
          <a:lstStyle/>
          <a:p>
            <a:pPr algn="l">
              <a:lnSpc>
                <a:spcPct val="115000"/>
              </a:lnSpc>
              <a:spcAft>
                <a:spcPts val="600"/>
              </a:spcAft>
            </a:pPr>
            <a:r>
              <a:rPr sz="1100" b="1" i="0">
                <a:solidFill>
                  <a:srgbClr val="3D4C38"/>
                </a:solidFill>
                <a:latin typeface="Calibri"/>
                <a:ea typeface="Calibri"/>
                <a:cs typeface="Calibri"/>
              </a:rPr>
              <a:t>SPACE</a:t>
            </a:r>
          </a:p>
        </p:txBody>
      </p:sp>
      <p:sp>
        <p:nvSpPr>
          <p:cNvPr id="12" name="TextBox 11"/>
          <p:cNvSpPr txBox="1"/>
          <p:nvPr/>
        </p:nvSpPr>
        <p:spPr>
          <a:xfrm>
            <a:off x="6629400" y="2377440"/>
            <a:ext cx="5029200" cy="1554480"/>
          </a:xfrm>
          <a:prstGeom prst="rect">
            <a:avLst/>
          </a:prstGeom>
          <a:noFill/>
        </p:spPr>
        <p:txBody>
          <a:bodyPr wrap="square" anchor="t"/>
          <a:lstStyle/>
          <a:p>
            <a:pPr algn="l">
              <a:lnSpc>
                <a:spcPct val="130000"/>
              </a:lnSpc>
              <a:spcAft>
                <a:spcPts val="600"/>
              </a:spcAft>
            </a:pPr>
            <a:r>
              <a:rPr sz="1500" b="0" i="0">
                <a:solidFill>
                  <a:srgbClr val="1A1814"/>
                </a:solidFill>
                <a:latin typeface="Calibri"/>
                <a:ea typeface="Calibri"/>
                <a:cs typeface="Calibri"/>
              </a:rPr>
              <a:t>Spacious furnished home with four bedrooms, remodeled kitchen, in-home laundry, private garage, deep driveway, and a fenced yard. Multiple gathering spaces for an extended stay.</a:t>
            </a:r>
          </a:p>
        </p:txBody>
      </p:sp>
      <p:sp>
        <p:nvSpPr>
          <p:cNvPr id="13" name="TextBox 12"/>
          <p:cNvSpPr txBox="1"/>
          <p:nvPr/>
        </p:nvSpPr>
        <p:spPr>
          <a:xfrm>
            <a:off x="6629400" y="4023360"/>
            <a:ext cx="5029200" cy="274320"/>
          </a:xfrm>
          <a:prstGeom prst="rect">
            <a:avLst/>
          </a:prstGeom>
          <a:noFill/>
        </p:spPr>
        <p:txBody>
          <a:bodyPr wrap="square" anchor="t"/>
          <a:lstStyle/>
          <a:p>
            <a:pPr algn="l">
              <a:lnSpc>
                <a:spcPct val="115000"/>
              </a:lnSpc>
              <a:spcAft>
                <a:spcPts val="600"/>
              </a:spcAft>
            </a:pPr>
            <a:r>
              <a:rPr sz="1100" b="1" i="0">
                <a:solidFill>
                  <a:srgbClr val="3D4C38"/>
                </a:solidFill>
                <a:latin typeface="Calibri"/>
                <a:ea typeface="Calibri"/>
                <a:cs typeface="Calibri"/>
              </a:rPr>
              <a:t>NEIGHBORHOOD</a:t>
            </a:r>
          </a:p>
        </p:txBody>
      </p:sp>
      <p:sp>
        <p:nvSpPr>
          <p:cNvPr id="14" name="TextBox 13"/>
          <p:cNvSpPr txBox="1"/>
          <p:nvPr/>
        </p:nvSpPr>
        <p:spPr>
          <a:xfrm>
            <a:off x="6629400" y="4297680"/>
            <a:ext cx="5029200" cy="1097280"/>
          </a:xfrm>
          <a:prstGeom prst="rect">
            <a:avLst/>
          </a:prstGeom>
          <a:noFill/>
        </p:spPr>
        <p:txBody>
          <a:bodyPr wrap="square" anchor="t"/>
          <a:lstStyle/>
          <a:p>
            <a:pPr algn="l">
              <a:lnSpc>
                <a:spcPct val="130000"/>
              </a:lnSpc>
              <a:spcAft>
                <a:spcPts val="600"/>
              </a:spcAft>
            </a:pPr>
            <a:r>
              <a:rPr sz="1500" b="0" i="0">
                <a:solidFill>
                  <a:srgbClr val="1A1814"/>
                </a:solidFill>
                <a:latin typeface="Calibri"/>
                <a:ea typeface="Calibri"/>
                <a:cs typeface="Calibri"/>
              </a:rPr>
              <a:t>Close to downtown St. Joseph, parks, and the waterfront. Silver Beach, Corewell Health Lakeland, I-94, and Amtrak are convenient.</a:t>
            </a:r>
          </a:p>
        </p:txBody>
      </p:sp>
      <p:sp>
        <p:nvSpPr>
          <p:cNvPr id="15" name="TextBox 14"/>
          <p:cNvSpPr txBox="1"/>
          <p:nvPr/>
        </p:nvSpPr>
        <p:spPr>
          <a:xfrm>
            <a:off x="6629400" y="5532120"/>
            <a:ext cx="5029200" cy="640080"/>
          </a:xfrm>
          <a:prstGeom prst="rect">
            <a:avLst/>
          </a:prstGeom>
          <a:noFill/>
        </p:spPr>
        <p:txBody>
          <a:bodyPr wrap="square" anchor="t"/>
          <a:lstStyle/>
          <a:p>
            <a:pPr algn="l">
              <a:lnSpc>
                <a:spcPct val="115000"/>
              </a:lnSpc>
              <a:spcAft>
                <a:spcPts val="600"/>
              </a:spcAft>
            </a:pPr>
            <a:r>
              <a:rPr sz="1300" b="0" i="0">
                <a:solidFill>
                  <a:srgbClr val="3D4C38"/>
                </a:solidFill>
                <a:latin typeface="Calibri"/>
                <a:ea typeface="Calibri"/>
                <a:cs typeface="Calibri"/>
              </a:rPr>
              <a:t>Four bedrooms  ·  Remodeled kitchen  ·  Fenced yard  ·  Garage  ·  Lake access</a:t>
            </a:r>
          </a:p>
          <a:p>
            <a:pPr algn="l">
              <a:lnSpc>
                <a:spcPct val="115000"/>
              </a:lnSpc>
              <a:spcAft>
                <a:spcPts val="0"/>
              </a:spcAft>
            </a:pPr>
            <a:r>
              <a:rPr sz="1200" b="0" i="0">
                <a:solidFill>
                  <a:srgbClr val="6A6358"/>
                </a:solidFill>
                <a:latin typeface="Calibri"/>
                <a:ea typeface="Calibri"/>
                <a:cs typeface="Calibri"/>
              </a:rPr>
              <a:t>$3,200 / month published  ·  confirmed at inquiry</a:t>
            </a:r>
          </a:p>
        </p:txBody>
      </p:sp>
      <p:sp>
        <p:nvSpPr>
          <p:cNvPr id="16" name="TextBox 15"/>
          <p:cNvSpPr txBox="1"/>
          <p:nvPr/>
        </p:nvSpPr>
        <p:spPr>
          <a:xfrm>
            <a:off x="594360" y="6510528"/>
            <a:ext cx="9326880" cy="256032"/>
          </a:xfrm>
          <a:prstGeom prst="rect">
            <a:avLst/>
          </a:prstGeom>
          <a:noFill/>
        </p:spPr>
        <p:txBody>
          <a:bodyPr wrap="square" anchor="t"/>
          <a:lstStyle/>
          <a:p>
            <a:pPr algn="l">
              <a:lnSpc>
                <a:spcPct val="115000"/>
              </a:lnSpc>
              <a:spcAft>
                <a:spcPts val="0"/>
              </a:spcAft>
            </a:pPr>
            <a:r>
              <a:rPr sz="1000" b="0" i="0">
                <a:solidFill>
                  <a:srgbClr val="6A6358"/>
                </a:solidFill>
                <a:latin typeface="Calibri"/>
                <a:ea typeface="Calibri"/>
                <a:cs typeface="Calibri"/>
              </a:rPr>
              <a:t>Hollyhock Properties LLC  ·  Southwest Michigan  ·  Equal Housing Opportunity</a:t>
            </a:r>
          </a:p>
        </p:txBody>
      </p:sp>
      <p:sp>
        <p:nvSpPr>
          <p:cNvPr id="17" name="TextBox 16"/>
          <p:cNvSpPr txBox="1"/>
          <p:nvPr/>
        </p:nvSpPr>
        <p:spPr>
          <a:xfrm>
            <a:off x="10424160" y="6510528"/>
            <a:ext cx="1188720" cy="256032"/>
          </a:xfrm>
          <a:prstGeom prst="rect">
            <a:avLst/>
          </a:prstGeom>
          <a:noFill/>
        </p:spPr>
        <p:txBody>
          <a:bodyPr wrap="square" anchor="t"/>
          <a:lstStyle/>
          <a:p>
            <a:pPr algn="r">
              <a:lnSpc>
                <a:spcPct val="115000"/>
              </a:lnSpc>
              <a:spcAft>
                <a:spcPts val="0"/>
              </a:spcAft>
            </a:pPr>
            <a:r>
              <a:rPr sz="1000" b="0" i="0">
                <a:solidFill>
                  <a:srgbClr val="6A6358"/>
                </a:solidFill>
                <a:latin typeface="Calibri"/>
                <a:ea typeface="Calibri"/>
                <a:cs typeface="Calibri"/>
              </a:rPr>
              <a:t>10  /  13</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3EEE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6309360" cy="6858000"/>
          </a:xfrm>
          <a:prstGeom prst="rect">
            <a:avLst/>
          </a:prstGeom>
          <a:solidFill>
            <a:srgbClr val="2C382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1519-morton.jpg"/>
          <p:cNvPicPr>
            <a:picLocks noChangeAspect="1"/>
          </p:cNvPicPr>
          <p:nvPr/>
        </p:nvPicPr>
        <p:blipFill>
          <a:blip r:embed="rId2"/>
          <a:stretch>
            <a:fillRect/>
          </a:stretch>
        </p:blipFill>
        <p:spPr>
          <a:xfrm>
            <a:off x="0" y="0"/>
            <a:ext cx="6309360" cy="6858000"/>
          </a:xfrm>
          <a:prstGeom prst="rect">
            <a:avLst/>
          </a:prstGeom>
        </p:spPr>
      </p:pic>
      <p:sp>
        <p:nvSpPr>
          <p:cNvPr id="5" name="Rectangle 4"/>
          <p:cNvSpPr/>
          <p:nvPr/>
        </p:nvSpPr>
        <p:spPr>
          <a:xfrm>
            <a:off x="256032" y="5779008"/>
            <a:ext cx="2606040" cy="658368"/>
          </a:xfrm>
          <a:prstGeom prst="rect">
            <a:avLst/>
          </a:prstGeom>
          <a:solidFill>
            <a:srgbClr val="FAF7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6" name="Picture 5" descr="hollyhock-lockup.png"/>
          <p:cNvPicPr>
            <a:picLocks noChangeAspect="1"/>
          </p:cNvPicPr>
          <p:nvPr/>
        </p:nvPicPr>
        <p:blipFill>
          <a:blip r:embed="rId3"/>
          <a:stretch>
            <a:fillRect/>
          </a:stretch>
        </p:blipFill>
        <p:spPr>
          <a:xfrm>
            <a:off x="365760" y="5870448"/>
            <a:ext cx="982675" cy="475488"/>
          </a:xfrm>
          <a:prstGeom prst="rect">
            <a:avLst/>
          </a:prstGeom>
        </p:spPr>
      </p:pic>
      <p:sp>
        <p:nvSpPr>
          <p:cNvPr id="7" name="TextBox 6"/>
          <p:cNvSpPr txBox="1"/>
          <p:nvPr/>
        </p:nvSpPr>
        <p:spPr>
          <a:xfrm>
            <a:off x="6629400" y="411480"/>
            <a:ext cx="5029200" cy="274320"/>
          </a:xfrm>
          <a:prstGeom prst="rect">
            <a:avLst/>
          </a:prstGeom>
          <a:noFill/>
        </p:spPr>
        <p:txBody>
          <a:bodyPr wrap="square" anchor="t"/>
          <a:lstStyle/>
          <a:p>
            <a:pPr algn="l">
              <a:lnSpc>
                <a:spcPct val="115000"/>
              </a:lnSpc>
              <a:spcAft>
                <a:spcPts val="600"/>
              </a:spcAft>
            </a:pPr>
            <a:r>
              <a:rPr sz="1100" b="1" i="0">
                <a:solidFill>
                  <a:srgbClr val="3D4C38"/>
                </a:solidFill>
                <a:latin typeface="Calibri"/>
                <a:ea typeface="Calibri"/>
                <a:cs typeface="Calibri"/>
              </a:rPr>
              <a:t>ST. JOSEPH, MICHIGAN</a:t>
            </a:r>
          </a:p>
        </p:txBody>
      </p:sp>
      <p:sp>
        <p:nvSpPr>
          <p:cNvPr id="8" name="TextBox 7"/>
          <p:cNvSpPr txBox="1"/>
          <p:nvPr/>
        </p:nvSpPr>
        <p:spPr>
          <a:xfrm>
            <a:off x="6629400" y="731520"/>
            <a:ext cx="5029200" cy="640080"/>
          </a:xfrm>
          <a:prstGeom prst="rect">
            <a:avLst/>
          </a:prstGeom>
          <a:noFill/>
        </p:spPr>
        <p:txBody>
          <a:bodyPr wrap="square" anchor="t"/>
          <a:lstStyle/>
          <a:p>
            <a:pPr algn="l">
              <a:lnSpc>
                <a:spcPct val="115000"/>
              </a:lnSpc>
              <a:spcAft>
                <a:spcPts val="200"/>
              </a:spcAft>
            </a:pPr>
            <a:r>
              <a:rPr sz="3200" b="0" i="0">
                <a:solidFill>
                  <a:srgbClr val="1A1814"/>
                </a:solidFill>
                <a:latin typeface="Georgia"/>
                <a:ea typeface="Georgia"/>
                <a:cs typeface="Georgia"/>
              </a:rPr>
              <a:t>1519 Morton</a:t>
            </a:r>
          </a:p>
        </p:txBody>
      </p:sp>
      <p:sp>
        <p:nvSpPr>
          <p:cNvPr id="9" name="TextBox 8"/>
          <p:cNvSpPr txBox="1"/>
          <p:nvPr/>
        </p:nvSpPr>
        <p:spPr>
          <a:xfrm>
            <a:off x="6629400" y="1371600"/>
            <a:ext cx="5029200" cy="502920"/>
          </a:xfrm>
          <a:prstGeom prst="rect">
            <a:avLst/>
          </a:prstGeom>
          <a:noFill/>
        </p:spPr>
        <p:txBody>
          <a:bodyPr wrap="square" anchor="t"/>
          <a:lstStyle/>
          <a:p>
            <a:pPr algn="l">
              <a:lnSpc>
                <a:spcPct val="115000"/>
              </a:lnSpc>
              <a:spcAft>
                <a:spcPts val="200"/>
              </a:spcAft>
            </a:pPr>
            <a:r>
              <a:rPr sz="1300" b="0" i="0">
                <a:solidFill>
                  <a:srgbClr val="6A6358"/>
                </a:solidFill>
                <a:latin typeface="Calibri"/>
                <a:ea typeface="Calibri"/>
                <a:cs typeface="Calibri"/>
              </a:rPr>
              <a:t>1519 Morton</a:t>
            </a:r>
          </a:p>
          <a:p>
            <a:pPr algn="l">
              <a:lnSpc>
                <a:spcPct val="115000"/>
              </a:lnSpc>
              <a:spcAft>
                <a:spcPts val="600"/>
              </a:spcAft>
            </a:pPr>
            <a:r>
              <a:rPr sz="1400" b="1" i="0">
                <a:solidFill>
                  <a:srgbClr val="3D4C38"/>
                </a:solidFill>
                <a:latin typeface="Calibri"/>
                <a:ea typeface="Calibri"/>
                <a:cs typeface="Calibri"/>
              </a:rPr>
              <a:t>2,175+ sq. ft.  ·  4 bedrooms  ·  3 baths   ·   $3,800 / month</a:t>
            </a:r>
          </a:p>
        </p:txBody>
      </p:sp>
      <p:sp>
        <p:nvSpPr>
          <p:cNvPr id="10" name="Rectangle 9"/>
          <p:cNvSpPr/>
          <p:nvPr/>
        </p:nvSpPr>
        <p:spPr>
          <a:xfrm>
            <a:off x="6629400" y="1965960"/>
            <a:ext cx="1005840" cy="45720"/>
          </a:xfrm>
          <a:prstGeom prst="rect">
            <a:avLst/>
          </a:prstGeom>
          <a:solidFill>
            <a:srgbClr val="3D4C3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6629400" y="2103120"/>
            <a:ext cx="5029200" cy="274320"/>
          </a:xfrm>
          <a:prstGeom prst="rect">
            <a:avLst/>
          </a:prstGeom>
          <a:noFill/>
        </p:spPr>
        <p:txBody>
          <a:bodyPr wrap="square" anchor="t"/>
          <a:lstStyle/>
          <a:p>
            <a:pPr algn="l">
              <a:lnSpc>
                <a:spcPct val="115000"/>
              </a:lnSpc>
              <a:spcAft>
                <a:spcPts val="600"/>
              </a:spcAft>
            </a:pPr>
            <a:r>
              <a:rPr sz="1100" b="1" i="0">
                <a:solidFill>
                  <a:srgbClr val="3D4C38"/>
                </a:solidFill>
                <a:latin typeface="Calibri"/>
                <a:ea typeface="Calibri"/>
                <a:cs typeface="Calibri"/>
              </a:rPr>
              <a:t>SPACE</a:t>
            </a:r>
          </a:p>
        </p:txBody>
      </p:sp>
      <p:sp>
        <p:nvSpPr>
          <p:cNvPr id="12" name="TextBox 11"/>
          <p:cNvSpPr txBox="1"/>
          <p:nvPr/>
        </p:nvSpPr>
        <p:spPr>
          <a:xfrm>
            <a:off x="6629400" y="2377440"/>
            <a:ext cx="5029200" cy="1554480"/>
          </a:xfrm>
          <a:prstGeom prst="rect">
            <a:avLst/>
          </a:prstGeom>
          <a:noFill/>
        </p:spPr>
        <p:txBody>
          <a:bodyPr wrap="square" anchor="t"/>
          <a:lstStyle/>
          <a:p>
            <a:pPr algn="l">
              <a:lnSpc>
                <a:spcPct val="130000"/>
              </a:lnSpc>
              <a:spcAft>
                <a:spcPts val="600"/>
              </a:spcAft>
            </a:pPr>
            <a:r>
              <a:rPr sz="1500" b="0" i="0">
                <a:solidFill>
                  <a:srgbClr val="1A1814"/>
                </a:solidFill>
                <a:latin typeface="Calibri"/>
                <a:ea typeface="Calibri"/>
                <a:cs typeface="Calibri"/>
              </a:rPr>
              <a:t>Large furnished home with four bedrooms and three full baths. Separate rear suite with living area, kitchenette, bath, and private deck. Second-floor family room, two laundry areas, ample parking.</a:t>
            </a:r>
          </a:p>
        </p:txBody>
      </p:sp>
      <p:sp>
        <p:nvSpPr>
          <p:cNvPr id="13" name="TextBox 12"/>
          <p:cNvSpPr txBox="1"/>
          <p:nvPr/>
        </p:nvSpPr>
        <p:spPr>
          <a:xfrm>
            <a:off x="6629400" y="4023360"/>
            <a:ext cx="5029200" cy="274320"/>
          </a:xfrm>
          <a:prstGeom prst="rect">
            <a:avLst/>
          </a:prstGeom>
          <a:noFill/>
        </p:spPr>
        <p:txBody>
          <a:bodyPr wrap="square" anchor="t"/>
          <a:lstStyle/>
          <a:p>
            <a:pPr algn="l">
              <a:lnSpc>
                <a:spcPct val="115000"/>
              </a:lnSpc>
              <a:spcAft>
                <a:spcPts val="600"/>
              </a:spcAft>
            </a:pPr>
            <a:r>
              <a:rPr sz="1100" b="1" i="0">
                <a:solidFill>
                  <a:srgbClr val="3D4C38"/>
                </a:solidFill>
                <a:latin typeface="Calibri"/>
                <a:ea typeface="Calibri"/>
                <a:cs typeface="Calibri"/>
              </a:rPr>
              <a:t>NEIGHBORHOOD</a:t>
            </a:r>
          </a:p>
        </p:txBody>
      </p:sp>
      <p:sp>
        <p:nvSpPr>
          <p:cNvPr id="14" name="TextBox 13"/>
          <p:cNvSpPr txBox="1"/>
          <p:nvPr/>
        </p:nvSpPr>
        <p:spPr>
          <a:xfrm>
            <a:off x="6629400" y="4297680"/>
            <a:ext cx="5029200" cy="1097280"/>
          </a:xfrm>
          <a:prstGeom prst="rect">
            <a:avLst/>
          </a:prstGeom>
          <a:noFill/>
        </p:spPr>
        <p:txBody>
          <a:bodyPr wrap="square" anchor="t"/>
          <a:lstStyle/>
          <a:p>
            <a:pPr algn="l">
              <a:lnSpc>
                <a:spcPct val="130000"/>
              </a:lnSpc>
              <a:spcAft>
                <a:spcPts val="600"/>
              </a:spcAft>
            </a:pPr>
            <a:r>
              <a:rPr sz="1500" b="0" i="0">
                <a:solidFill>
                  <a:srgbClr val="1A1814"/>
                </a:solidFill>
                <a:latin typeface="Calibri"/>
                <a:ea typeface="Calibri"/>
                <a:cs typeface="Calibri"/>
              </a:rPr>
              <a:t>Backs up to Kiwanis Park in a walkable St. Joseph neighborhood. Downtown, Silver Beach, and the Lake Michigan shoreline are minutes away.</a:t>
            </a:r>
          </a:p>
        </p:txBody>
      </p:sp>
      <p:sp>
        <p:nvSpPr>
          <p:cNvPr id="15" name="TextBox 14"/>
          <p:cNvSpPr txBox="1"/>
          <p:nvPr/>
        </p:nvSpPr>
        <p:spPr>
          <a:xfrm>
            <a:off x="6629400" y="5532120"/>
            <a:ext cx="5029200" cy="640080"/>
          </a:xfrm>
          <a:prstGeom prst="rect">
            <a:avLst/>
          </a:prstGeom>
          <a:noFill/>
        </p:spPr>
        <p:txBody>
          <a:bodyPr wrap="square" anchor="t"/>
          <a:lstStyle/>
          <a:p>
            <a:pPr algn="l">
              <a:lnSpc>
                <a:spcPct val="115000"/>
              </a:lnSpc>
              <a:spcAft>
                <a:spcPts val="600"/>
              </a:spcAft>
            </a:pPr>
            <a:r>
              <a:rPr sz="1300" b="0" i="0">
                <a:solidFill>
                  <a:srgbClr val="3D4C38"/>
                </a:solidFill>
                <a:latin typeface="Calibri"/>
                <a:ea typeface="Calibri"/>
                <a:cs typeface="Calibri"/>
              </a:rPr>
              <a:t>Rear suite  ·  Three baths  ·  Two living areas  ·  Two laundry  ·  Parking</a:t>
            </a:r>
          </a:p>
          <a:p>
            <a:pPr algn="l">
              <a:lnSpc>
                <a:spcPct val="115000"/>
              </a:lnSpc>
              <a:spcAft>
                <a:spcPts val="0"/>
              </a:spcAft>
            </a:pPr>
            <a:r>
              <a:rPr sz="1200" b="0" i="0">
                <a:solidFill>
                  <a:srgbClr val="6A6358"/>
                </a:solidFill>
                <a:latin typeface="Calibri"/>
                <a:ea typeface="Calibri"/>
                <a:cs typeface="Calibri"/>
              </a:rPr>
              <a:t>$3,800 / month published  ·  confirmed at inquiry</a:t>
            </a:r>
          </a:p>
        </p:txBody>
      </p:sp>
      <p:sp>
        <p:nvSpPr>
          <p:cNvPr id="16" name="TextBox 15"/>
          <p:cNvSpPr txBox="1"/>
          <p:nvPr/>
        </p:nvSpPr>
        <p:spPr>
          <a:xfrm>
            <a:off x="594360" y="6510528"/>
            <a:ext cx="9326880" cy="256032"/>
          </a:xfrm>
          <a:prstGeom prst="rect">
            <a:avLst/>
          </a:prstGeom>
          <a:noFill/>
        </p:spPr>
        <p:txBody>
          <a:bodyPr wrap="square" anchor="t"/>
          <a:lstStyle/>
          <a:p>
            <a:pPr algn="l">
              <a:lnSpc>
                <a:spcPct val="115000"/>
              </a:lnSpc>
              <a:spcAft>
                <a:spcPts val="0"/>
              </a:spcAft>
            </a:pPr>
            <a:r>
              <a:rPr sz="1000" b="0" i="0">
                <a:solidFill>
                  <a:srgbClr val="6A6358"/>
                </a:solidFill>
                <a:latin typeface="Calibri"/>
                <a:ea typeface="Calibri"/>
                <a:cs typeface="Calibri"/>
              </a:rPr>
              <a:t>Hollyhock Properties LLC  ·  Southwest Michigan  ·  Equal Housing Opportunity</a:t>
            </a:r>
          </a:p>
        </p:txBody>
      </p:sp>
      <p:sp>
        <p:nvSpPr>
          <p:cNvPr id="17" name="TextBox 16"/>
          <p:cNvSpPr txBox="1"/>
          <p:nvPr/>
        </p:nvSpPr>
        <p:spPr>
          <a:xfrm>
            <a:off x="10424160" y="6510528"/>
            <a:ext cx="1188720" cy="256032"/>
          </a:xfrm>
          <a:prstGeom prst="rect">
            <a:avLst/>
          </a:prstGeom>
          <a:noFill/>
        </p:spPr>
        <p:txBody>
          <a:bodyPr wrap="square" anchor="t"/>
          <a:lstStyle/>
          <a:p>
            <a:pPr algn="r">
              <a:lnSpc>
                <a:spcPct val="115000"/>
              </a:lnSpc>
              <a:spcAft>
                <a:spcPts val="0"/>
              </a:spcAft>
            </a:pPr>
            <a:r>
              <a:rPr sz="1000" b="0" i="0">
                <a:solidFill>
                  <a:srgbClr val="6A6358"/>
                </a:solidFill>
                <a:latin typeface="Calibri"/>
                <a:ea typeface="Calibri"/>
                <a:cs typeface="Calibri"/>
              </a:rPr>
              <a:t>11  /  13</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3EEE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hollyhock-lockup.png"/>
          <p:cNvPicPr>
            <a:picLocks noChangeAspect="1"/>
          </p:cNvPicPr>
          <p:nvPr/>
        </p:nvPicPr>
        <p:blipFill>
          <a:blip r:embed="rId2"/>
          <a:stretch>
            <a:fillRect/>
          </a:stretch>
        </p:blipFill>
        <p:spPr>
          <a:xfrm>
            <a:off x="594360" y="237744"/>
            <a:ext cx="1549603" cy="749808"/>
          </a:xfrm>
          <a:prstGeom prst="rect">
            <a:avLst/>
          </a:prstGeom>
        </p:spPr>
      </p:pic>
      <p:sp>
        <p:nvSpPr>
          <p:cNvPr id="4" name="TextBox 3"/>
          <p:cNvSpPr txBox="1"/>
          <p:nvPr/>
        </p:nvSpPr>
        <p:spPr>
          <a:xfrm>
            <a:off x="594360" y="1051560"/>
            <a:ext cx="10972800" cy="320040"/>
          </a:xfrm>
          <a:prstGeom prst="rect">
            <a:avLst/>
          </a:prstGeom>
          <a:noFill/>
        </p:spPr>
        <p:txBody>
          <a:bodyPr wrap="square" anchor="t"/>
          <a:lstStyle/>
          <a:p>
            <a:pPr algn="l">
              <a:lnSpc>
                <a:spcPct val="115000"/>
              </a:lnSpc>
              <a:spcAft>
                <a:spcPts val="600"/>
              </a:spcAft>
            </a:pPr>
            <a:r>
              <a:rPr sz="1200" b="1" i="0">
                <a:solidFill>
                  <a:srgbClr val="3D4C38"/>
                </a:solidFill>
                <a:latin typeface="Calibri"/>
                <a:ea typeface="Calibri"/>
                <a:cs typeface="Calibri"/>
              </a:rPr>
              <a:t>HOW A PLACEMENT WORKS</a:t>
            </a:r>
          </a:p>
        </p:txBody>
      </p:sp>
      <p:sp>
        <p:nvSpPr>
          <p:cNvPr id="5" name="TextBox 4"/>
          <p:cNvSpPr txBox="1"/>
          <p:nvPr/>
        </p:nvSpPr>
        <p:spPr>
          <a:xfrm>
            <a:off x="594360" y="1371600"/>
            <a:ext cx="10972800" cy="640080"/>
          </a:xfrm>
          <a:prstGeom prst="rect">
            <a:avLst/>
          </a:prstGeom>
          <a:noFill/>
        </p:spPr>
        <p:txBody>
          <a:bodyPr wrap="square" anchor="t"/>
          <a:lstStyle/>
          <a:p>
            <a:pPr algn="l">
              <a:lnSpc>
                <a:spcPct val="115000"/>
              </a:lnSpc>
              <a:spcAft>
                <a:spcPts val="600"/>
              </a:spcAft>
            </a:pPr>
            <a:r>
              <a:rPr sz="2600" b="0" i="0">
                <a:solidFill>
                  <a:srgbClr val="1A1814"/>
                </a:solidFill>
                <a:latin typeface="Georgia"/>
                <a:ea typeface="Georgia"/>
                <a:cs typeface="Georgia"/>
              </a:rPr>
              <a:t>Four steps. You do not babysit lodging.</a:t>
            </a:r>
          </a:p>
        </p:txBody>
      </p:sp>
      <p:sp>
        <p:nvSpPr>
          <p:cNvPr id="6" name="Rectangle 5"/>
          <p:cNvSpPr/>
          <p:nvPr/>
        </p:nvSpPr>
        <p:spPr>
          <a:xfrm>
            <a:off x="594360" y="2331720"/>
            <a:ext cx="2697480" cy="3520440"/>
          </a:xfrm>
          <a:prstGeom prst="rect">
            <a:avLst/>
          </a:prstGeom>
          <a:solidFill>
            <a:srgbClr val="FAF7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777240" y="2514600"/>
            <a:ext cx="2331720" cy="3200400"/>
          </a:xfrm>
          <a:prstGeom prst="rect">
            <a:avLst/>
          </a:prstGeom>
          <a:noFill/>
        </p:spPr>
        <p:txBody>
          <a:bodyPr wrap="square" anchor="t"/>
          <a:lstStyle/>
          <a:p>
            <a:pPr algn="l">
              <a:lnSpc>
                <a:spcPct val="115000"/>
              </a:lnSpc>
              <a:spcAft>
                <a:spcPts val="1200"/>
              </a:spcAft>
            </a:pPr>
            <a:r>
              <a:rPr sz="1600" b="0" i="0">
                <a:solidFill>
                  <a:srgbClr val="3D4C38"/>
                </a:solidFill>
                <a:latin typeface="Georgia"/>
                <a:ea typeface="Georgia"/>
                <a:cs typeface="Georgia"/>
              </a:rPr>
              <a:t>01</a:t>
            </a:r>
          </a:p>
          <a:p>
            <a:pPr algn="l">
              <a:lnSpc>
                <a:spcPct val="115000"/>
              </a:lnSpc>
              <a:spcAft>
                <a:spcPts val="1000"/>
              </a:spcAft>
            </a:pPr>
            <a:r>
              <a:rPr sz="1600" b="0" i="0">
                <a:solidFill>
                  <a:srgbClr val="1A1814"/>
                </a:solidFill>
                <a:latin typeface="Georgia"/>
                <a:ea typeface="Georgia"/>
                <a:cs typeface="Georgia"/>
              </a:rPr>
              <a:t>Call or text the facts</a:t>
            </a:r>
          </a:p>
          <a:p>
            <a:pPr algn="l">
              <a:lnSpc>
                <a:spcPct val="130000"/>
              </a:lnSpc>
              <a:spcAft>
                <a:spcPts val="600"/>
              </a:spcAft>
            </a:pPr>
            <a:r>
              <a:rPr sz="1300" b="0" i="0">
                <a:solidFill>
                  <a:srgbClr val="6A6358"/>
                </a:solidFill>
                <a:latin typeface="Calibri"/>
                <a:ea typeface="Calibri"/>
                <a:cs typeface="Calibri"/>
              </a:rPr>
              <a:t>Loss city, occupancy, pets, and a target date. Thirty seconds is enough to start matching.</a:t>
            </a:r>
          </a:p>
        </p:txBody>
      </p:sp>
      <p:sp>
        <p:nvSpPr>
          <p:cNvPr id="8" name="Rectangle 7"/>
          <p:cNvSpPr/>
          <p:nvPr/>
        </p:nvSpPr>
        <p:spPr>
          <a:xfrm>
            <a:off x="3429000" y="2331720"/>
            <a:ext cx="2697480" cy="3520440"/>
          </a:xfrm>
          <a:prstGeom prst="rect">
            <a:avLst/>
          </a:prstGeom>
          <a:solidFill>
            <a:srgbClr val="FAF7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3611880" y="2514600"/>
            <a:ext cx="2331720" cy="3200400"/>
          </a:xfrm>
          <a:prstGeom prst="rect">
            <a:avLst/>
          </a:prstGeom>
          <a:noFill/>
        </p:spPr>
        <p:txBody>
          <a:bodyPr wrap="square" anchor="t"/>
          <a:lstStyle/>
          <a:p>
            <a:pPr algn="l">
              <a:lnSpc>
                <a:spcPct val="115000"/>
              </a:lnSpc>
              <a:spcAft>
                <a:spcPts val="1200"/>
              </a:spcAft>
            </a:pPr>
            <a:r>
              <a:rPr sz="1600" b="0" i="0">
                <a:solidFill>
                  <a:srgbClr val="3D4C38"/>
                </a:solidFill>
                <a:latin typeface="Georgia"/>
                <a:ea typeface="Georgia"/>
                <a:cs typeface="Georgia"/>
              </a:rPr>
              <a:t>02</a:t>
            </a:r>
          </a:p>
          <a:p>
            <a:pPr algn="l">
              <a:lnSpc>
                <a:spcPct val="115000"/>
              </a:lnSpc>
              <a:spcAft>
                <a:spcPts val="1000"/>
              </a:spcAft>
            </a:pPr>
            <a:r>
              <a:rPr sz="1600" b="0" i="0">
                <a:solidFill>
                  <a:srgbClr val="1A1814"/>
                </a:solidFill>
                <a:latin typeface="Georgia"/>
                <a:ea typeface="Georgia"/>
                <a:cs typeface="Georgia"/>
              </a:rPr>
              <a:t>We match from this stack</a:t>
            </a:r>
          </a:p>
          <a:p>
            <a:pPr algn="l">
              <a:lnSpc>
                <a:spcPct val="130000"/>
              </a:lnSpc>
              <a:spcAft>
                <a:spcPts val="600"/>
              </a:spcAft>
            </a:pPr>
            <a:r>
              <a:rPr sz="1300" b="0" i="0">
                <a:solidFill>
                  <a:srgbClr val="6A6358"/>
                </a:solidFill>
                <a:latin typeface="Calibri"/>
                <a:ea typeface="Calibri"/>
                <a:cs typeface="Calibri"/>
              </a:rPr>
              <a:t>Willa, Kingsley, Harborside for two bedrooms. Jones and Morton for four. Suite, yard, elevator, garage — we say what fits.</a:t>
            </a:r>
          </a:p>
        </p:txBody>
      </p:sp>
      <p:sp>
        <p:nvSpPr>
          <p:cNvPr id="10" name="Rectangle 9"/>
          <p:cNvSpPr/>
          <p:nvPr/>
        </p:nvSpPr>
        <p:spPr>
          <a:xfrm>
            <a:off x="6263640" y="2331720"/>
            <a:ext cx="2697480" cy="3520440"/>
          </a:xfrm>
          <a:prstGeom prst="rect">
            <a:avLst/>
          </a:prstGeom>
          <a:solidFill>
            <a:srgbClr val="FAF7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6446520" y="2514600"/>
            <a:ext cx="2331720" cy="3200400"/>
          </a:xfrm>
          <a:prstGeom prst="rect">
            <a:avLst/>
          </a:prstGeom>
          <a:noFill/>
        </p:spPr>
        <p:txBody>
          <a:bodyPr wrap="square" anchor="t"/>
          <a:lstStyle/>
          <a:p>
            <a:pPr algn="l">
              <a:lnSpc>
                <a:spcPct val="115000"/>
              </a:lnSpc>
              <a:spcAft>
                <a:spcPts val="1200"/>
              </a:spcAft>
            </a:pPr>
            <a:r>
              <a:rPr sz="1600" b="0" i="0">
                <a:solidFill>
                  <a:srgbClr val="3D4C38"/>
                </a:solidFill>
                <a:latin typeface="Georgia"/>
                <a:ea typeface="Georgia"/>
                <a:cs typeface="Georgia"/>
              </a:rPr>
              <a:t>03</a:t>
            </a:r>
          </a:p>
          <a:p>
            <a:pPr algn="l">
              <a:lnSpc>
                <a:spcPct val="115000"/>
              </a:lnSpc>
              <a:spcAft>
                <a:spcPts val="1000"/>
              </a:spcAft>
            </a:pPr>
            <a:r>
              <a:rPr sz="1600" b="0" i="0">
                <a:solidFill>
                  <a:srgbClr val="1A1814"/>
                </a:solidFill>
                <a:latin typeface="Georgia"/>
                <a:ea typeface="Georgia"/>
                <a:cs typeface="Georgia"/>
              </a:rPr>
              <a:t>Packet in 30 minutes</a:t>
            </a:r>
          </a:p>
          <a:p>
            <a:pPr algn="l">
              <a:lnSpc>
                <a:spcPct val="130000"/>
              </a:lnSpc>
              <a:spcAft>
                <a:spcPts val="600"/>
              </a:spcAft>
            </a:pPr>
            <a:r>
              <a:rPr sz="1300" b="0" i="0">
                <a:solidFill>
                  <a:srgbClr val="6A6358"/>
                </a:solidFill>
                <a:latin typeface="Calibri"/>
                <a:ea typeface="Calibri"/>
                <a:cs typeface="Calibri"/>
              </a:rPr>
              <a:t>When inventory matches: options, pricing, and property information. W-9 and lease follow.</a:t>
            </a:r>
          </a:p>
        </p:txBody>
      </p:sp>
      <p:sp>
        <p:nvSpPr>
          <p:cNvPr id="12" name="Rectangle 11"/>
          <p:cNvSpPr/>
          <p:nvPr/>
        </p:nvSpPr>
        <p:spPr>
          <a:xfrm>
            <a:off x="9098280" y="2331720"/>
            <a:ext cx="2697480" cy="3520440"/>
          </a:xfrm>
          <a:prstGeom prst="rect">
            <a:avLst/>
          </a:prstGeom>
          <a:solidFill>
            <a:srgbClr val="FAF7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9281160" y="2514600"/>
            <a:ext cx="2331720" cy="3200400"/>
          </a:xfrm>
          <a:prstGeom prst="rect">
            <a:avLst/>
          </a:prstGeom>
          <a:noFill/>
        </p:spPr>
        <p:txBody>
          <a:bodyPr wrap="square" anchor="t"/>
          <a:lstStyle/>
          <a:p>
            <a:pPr algn="l">
              <a:lnSpc>
                <a:spcPct val="115000"/>
              </a:lnSpc>
              <a:spcAft>
                <a:spcPts val="1200"/>
              </a:spcAft>
            </a:pPr>
            <a:r>
              <a:rPr sz="1600" b="0" i="0">
                <a:solidFill>
                  <a:srgbClr val="3D4C38"/>
                </a:solidFill>
                <a:latin typeface="Georgia"/>
                <a:ea typeface="Georgia"/>
                <a:cs typeface="Georgia"/>
              </a:rPr>
              <a:t>04</a:t>
            </a:r>
          </a:p>
          <a:p>
            <a:pPr algn="l">
              <a:lnSpc>
                <a:spcPct val="115000"/>
              </a:lnSpc>
              <a:spcAft>
                <a:spcPts val="1000"/>
              </a:spcAft>
            </a:pPr>
            <a:r>
              <a:rPr sz="1600" b="0" i="0">
                <a:solidFill>
                  <a:srgbClr val="1A1814"/>
                </a:solidFill>
                <a:latin typeface="Georgia"/>
                <a:ea typeface="Georgia"/>
                <a:cs typeface="Georgia"/>
              </a:rPr>
              <a:t>Stay, extend, return</a:t>
            </a:r>
          </a:p>
          <a:p>
            <a:pPr algn="l">
              <a:lnSpc>
                <a:spcPct val="130000"/>
              </a:lnSpc>
              <a:spcAft>
                <a:spcPts val="600"/>
              </a:spcAft>
            </a:pPr>
            <a:r>
              <a:rPr sz="1300" b="0" i="0">
                <a:solidFill>
                  <a:srgbClr val="6A6358"/>
                </a:solidFill>
                <a:latin typeface="Calibri"/>
                <a:ea typeface="Calibri"/>
                <a:cs typeface="Calibri"/>
              </a:rPr>
              <a:t>Monthly terms. Extensions by text if the contractor runs long. One contact through move-out.</a:t>
            </a:r>
          </a:p>
        </p:txBody>
      </p:sp>
      <p:sp>
        <p:nvSpPr>
          <p:cNvPr id="14" name="TextBox 13"/>
          <p:cNvSpPr txBox="1"/>
          <p:nvPr/>
        </p:nvSpPr>
        <p:spPr>
          <a:xfrm>
            <a:off x="594360" y="6510528"/>
            <a:ext cx="9326880" cy="256032"/>
          </a:xfrm>
          <a:prstGeom prst="rect">
            <a:avLst/>
          </a:prstGeom>
          <a:noFill/>
        </p:spPr>
        <p:txBody>
          <a:bodyPr wrap="square" anchor="t"/>
          <a:lstStyle/>
          <a:p>
            <a:pPr algn="l">
              <a:lnSpc>
                <a:spcPct val="115000"/>
              </a:lnSpc>
              <a:spcAft>
                <a:spcPts val="0"/>
              </a:spcAft>
            </a:pPr>
            <a:r>
              <a:rPr sz="1000" b="0" i="0">
                <a:solidFill>
                  <a:srgbClr val="6A6358"/>
                </a:solidFill>
                <a:latin typeface="Calibri"/>
                <a:ea typeface="Calibri"/>
                <a:cs typeface="Calibri"/>
              </a:rPr>
              <a:t>Hollyhock Properties LLC  ·  Southwest Michigan  ·  Equal Housing Opportunity</a:t>
            </a:r>
          </a:p>
        </p:txBody>
      </p:sp>
      <p:sp>
        <p:nvSpPr>
          <p:cNvPr id="15" name="TextBox 14"/>
          <p:cNvSpPr txBox="1"/>
          <p:nvPr/>
        </p:nvSpPr>
        <p:spPr>
          <a:xfrm>
            <a:off x="10424160" y="6510528"/>
            <a:ext cx="1188720" cy="256032"/>
          </a:xfrm>
          <a:prstGeom prst="rect">
            <a:avLst/>
          </a:prstGeom>
          <a:noFill/>
        </p:spPr>
        <p:txBody>
          <a:bodyPr wrap="square" anchor="t"/>
          <a:lstStyle/>
          <a:p>
            <a:pPr algn="r">
              <a:lnSpc>
                <a:spcPct val="115000"/>
              </a:lnSpc>
              <a:spcAft>
                <a:spcPts val="0"/>
              </a:spcAft>
            </a:pPr>
            <a:r>
              <a:rPr sz="1000" b="0" i="0">
                <a:solidFill>
                  <a:srgbClr val="6A6358"/>
                </a:solidFill>
                <a:latin typeface="Calibri"/>
                <a:ea typeface="Calibri"/>
                <a:cs typeface="Calibri"/>
              </a:rPr>
              <a:t>12  /  13</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3EEE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3063240"/>
          </a:xfrm>
          <a:prstGeom prst="rect">
            <a:avLst/>
          </a:prstGeom>
          <a:solidFill>
            <a:srgbClr val="3D4C3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hollyhock-lockup-light.png"/>
          <p:cNvPicPr>
            <a:picLocks noChangeAspect="1"/>
          </p:cNvPicPr>
          <p:nvPr/>
        </p:nvPicPr>
        <p:blipFill>
          <a:blip r:embed="rId2"/>
          <a:stretch>
            <a:fillRect/>
          </a:stretch>
        </p:blipFill>
        <p:spPr>
          <a:xfrm>
            <a:off x="594360" y="292608"/>
            <a:ext cx="1474013" cy="713232"/>
          </a:xfrm>
          <a:prstGeom prst="rect">
            <a:avLst/>
          </a:prstGeom>
        </p:spPr>
      </p:pic>
      <p:sp>
        <p:nvSpPr>
          <p:cNvPr id="5" name="TextBox 4"/>
          <p:cNvSpPr txBox="1"/>
          <p:nvPr/>
        </p:nvSpPr>
        <p:spPr>
          <a:xfrm>
            <a:off x="594360" y="1051560"/>
            <a:ext cx="10972800" cy="822960"/>
          </a:xfrm>
          <a:prstGeom prst="rect">
            <a:avLst/>
          </a:prstGeom>
          <a:noFill/>
        </p:spPr>
        <p:txBody>
          <a:bodyPr wrap="square" anchor="t"/>
          <a:lstStyle/>
          <a:p>
            <a:pPr algn="l">
              <a:lnSpc>
                <a:spcPct val="115000"/>
              </a:lnSpc>
              <a:spcAft>
                <a:spcPts val="600"/>
              </a:spcAft>
            </a:pPr>
            <a:r>
              <a:rPr sz="2800" b="0" i="0">
                <a:solidFill>
                  <a:srgbClr val="FAF7F1"/>
                </a:solidFill>
                <a:latin typeface="Georgia"/>
                <a:ea typeface="Georgia"/>
                <a:cs typeface="Georgia"/>
              </a:rPr>
              <a:t>Need a home for a policyholder?</a:t>
            </a:r>
          </a:p>
          <a:p>
            <a:pPr algn="l">
              <a:lnSpc>
                <a:spcPct val="115000"/>
              </a:lnSpc>
              <a:spcAft>
                <a:spcPts val="400"/>
              </a:spcAft>
            </a:pPr>
            <a:r>
              <a:rPr sz="2200" b="0" i="0">
                <a:solidFill>
                  <a:srgbClr val="FAF7F1"/>
                </a:solidFill>
                <a:latin typeface="Georgia"/>
                <a:ea typeface="Georgia"/>
                <a:cs typeface="Georgia"/>
              </a:rPr>
              <a:t>Call or text  269-759-8524</a:t>
            </a:r>
          </a:p>
          <a:p>
            <a:pPr algn="l">
              <a:lnSpc>
                <a:spcPct val="115000"/>
              </a:lnSpc>
              <a:spcAft>
                <a:spcPts val="600"/>
              </a:spcAft>
            </a:pPr>
            <a:r>
              <a:rPr sz="1600" b="0" i="0">
                <a:solidFill>
                  <a:srgbClr val="C5CFBE"/>
                </a:solidFill>
                <a:latin typeface="Calibri"/>
                <a:ea typeface="Calibri"/>
                <a:cs typeface="Calibri"/>
              </a:rPr>
              <a:t>hollyhockproperties.com</a:t>
            </a:r>
          </a:p>
        </p:txBody>
      </p:sp>
      <p:sp>
        <p:nvSpPr>
          <p:cNvPr id="6" name="TextBox 5"/>
          <p:cNvSpPr txBox="1"/>
          <p:nvPr/>
        </p:nvSpPr>
        <p:spPr>
          <a:xfrm>
            <a:off x="594360" y="3383280"/>
            <a:ext cx="5349240" cy="1645920"/>
          </a:xfrm>
          <a:prstGeom prst="rect">
            <a:avLst/>
          </a:prstGeom>
          <a:noFill/>
        </p:spPr>
        <p:txBody>
          <a:bodyPr wrap="square" anchor="t"/>
          <a:lstStyle/>
          <a:p>
            <a:pPr algn="l">
              <a:lnSpc>
                <a:spcPct val="115000"/>
              </a:lnSpc>
              <a:spcAft>
                <a:spcPts val="800"/>
              </a:spcAft>
            </a:pPr>
            <a:r>
              <a:rPr sz="1200" b="1" i="0">
                <a:solidFill>
                  <a:srgbClr val="3D4C38"/>
                </a:solidFill>
                <a:latin typeface="Calibri"/>
                <a:ea typeface="Calibri"/>
                <a:cs typeface="Calibri"/>
              </a:rPr>
              <a:t>CLAIM-FRIENDLY</a:t>
            </a:r>
          </a:p>
          <a:p>
            <a:pPr algn="l">
              <a:lnSpc>
                <a:spcPct val="135000"/>
              </a:lnSpc>
              <a:spcAft>
                <a:spcPts val="600"/>
              </a:spcAft>
            </a:pPr>
            <a:r>
              <a:rPr sz="1400" b="0" i="0">
                <a:solidFill>
                  <a:srgbClr val="1A1814"/>
                </a:solidFill>
                <a:latin typeface="Calibri"/>
                <a:ea typeface="Calibri"/>
                <a:cs typeface="Calibri"/>
              </a:rPr>
              <a:t>Fast local matching  ·  Monthly stays with extensions  ·  Itemized housing docs  ·  W-9, lease, property info  ·  Direct-bill considered when approved</a:t>
            </a:r>
          </a:p>
        </p:txBody>
      </p:sp>
      <p:sp>
        <p:nvSpPr>
          <p:cNvPr id="7" name="TextBox 6"/>
          <p:cNvSpPr txBox="1"/>
          <p:nvPr/>
        </p:nvSpPr>
        <p:spPr>
          <a:xfrm>
            <a:off x="6217920" y="3383280"/>
            <a:ext cx="5349240" cy="1645920"/>
          </a:xfrm>
          <a:prstGeom prst="rect">
            <a:avLst/>
          </a:prstGeom>
          <a:noFill/>
        </p:spPr>
        <p:txBody>
          <a:bodyPr wrap="square" anchor="t"/>
          <a:lstStyle/>
          <a:p>
            <a:pPr algn="l">
              <a:lnSpc>
                <a:spcPct val="115000"/>
              </a:lnSpc>
              <a:spcAft>
                <a:spcPts val="800"/>
              </a:spcAft>
            </a:pPr>
            <a:r>
              <a:rPr sz="1200" b="1" i="0">
                <a:solidFill>
                  <a:srgbClr val="3D4C38"/>
                </a:solidFill>
                <a:latin typeface="Calibri"/>
                <a:ea typeface="Calibri"/>
                <a:cs typeface="Calibri"/>
              </a:rPr>
              <a:t>PROPERTY PROTECTION</a:t>
            </a:r>
          </a:p>
          <a:p>
            <a:pPr algn="l">
              <a:lnSpc>
                <a:spcPct val="135000"/>
              </a:lnSpc>
              <a:spcAft>
                <a:spcPts val="600"/>
              </a:spcAft>
            </a:pPr>
            <a:r>
              <a:rPr sz="1400" b="0" i="0">
                <a:solidFill>
                  <a:srgbClr val="1A1814"/>
                </a:solidFill>
                <a:latin typeface="Calibri"/>
                <a:ea typeface="Calibri"/>
                <a:cs typeface="Calibri"/>
              </a:rPr>
              <a:t>Security deposit within Michigan limits  ·  Move-in checklist and photos  ·  Damage beyond normal wear  ·  Cleaning, pet, utility, extension terms stated separately</a:t>
            </a:r>
          </a:p>
        </p:txBody>
      </p:sp>
      <p:sp>
        <p:nvSpPr>
          <p:cNvPr id="8" name="TextBox 7"/>
          <p:cNvSpPr txBox="1"/>
          <p:nvPr/>
        </p:nvSpPr>
        <p:spPr>
          <a:xfrm>
            <a:off x="594360" y="5349240"/>
            <a:ext cx="10972800" cy="1005840"/>
          </a:xfrm>
          <a:prstGeom prst="rect">
            <a:avLst/>
          </a:prstGeom>
          <a:noFill/>
        </p:spPr>
        <p:txBody>
          <a:bodyPr wrap="square" anchor="t"/>
          <a:lstStyle/>
          <a:p>
            <a:pPr algn="l">
              <a:lnSpc>
                <a:spcPct val="130000"/>
              </a:lnSpc>
              <a:spcAft>
                <a:spcPts val="800"/>
              </a:spcAft>
            </a:pPr>
            <a:r>
              <a:rPr sz="1200" b="0" i="0">
                <a:solidFill>
                  <a:srgbClr val="6A6358"/>
                </a:solidFill>
                <a:latin typeface="Calibri"/>
                <a:ea typeface="Calibri"/>
                <a:cs typeface="Calibri"/>
              </a:rPr>
              <a:t>Hollyhock Properties LLC markets the features of its homes, not preferred occupants. Housing is offered without preference based on protected characteristics and is subject to consistent, objective availability, rental and occupancy criteria.</a:t>
            </a:r>
          </a:p>
          <a:p>
            <a:pPr algn="l">
              <a:lnSpc>
                <a:spcPct val="115000"/>
              </a:lnSpc>
              <a:spcAft>
                <a:spcPts val="600"/>
              </a:spcAft>
            </a:pPr>
            <a:r>
              <a:rPr sz="1200" b="1" i="0">
                <a:solidFill>
                  <a:srgbClr val="3D4C38"/>
                </a:solidFill>
                <a:latin typeface="Calibri"/>
                <a:ea typeface="Calibri"/>
                <a:cs typeface="Calibri"/>
              </a:rPr>
              <a:t>Hollyhock Properties LLC  ·  Southwest Michigan  ·  Owners are licensed real estate salespersons  ·  Equal Housing Opportunity</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3EEE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hollyhock-lockup.png"/>
          <p:cNvPicPr>
            <a:picLocks noChangeAspect="1"/>
          </p:cNvPicPr>
          <p:nvPr/>
        </p:nvPicPr>
        <p:blipFill>
          <a:blip r:embed="rId2"/>
          <a:stretch>
            <a:fillRect/>
          </a:stretch>
        </p:blipFill>
        <p:spPr>
          <a:xfrm>
            <a:off x="594360" y="237744"/>
            <a:ext cx="1549603" cy="749808"/>
          </a:xfrm>
          <a:prstGeom prst="rect">
            <a:avLst/>
          </a:prstGeom>
        </p:spPr>
      </p:pic>
      <p:sp>
        <p:nvSpPr>
          <p:cNvPr id="4" name="TextBox 3"/>
          <p:cNvSpPr txBox="1"/>
          <p:nvPr/>
        </p:nvSpPr>
        <p:spPr>
          <a:xfrm>
            <a:off x="594360" y="1097280"/>
            <a:ext cx="10972800" cy="365760"/>
          </a:xfrm>
          <a:prstGeom prst="rect">
            <a:avLst/>
          </a:prstGeom>
          <a:noFill/>
        </p:spPr>
        <p:txBody>
          <a:bodyPr wrap="square" anchor="t"/>
          <a:lstStyle/>
          <a:p>
            <a:pPr algn="l">
              <a:lnSpc>
                <a:spcPct val="115000"/>
              </a:lnSpc>
              <a:spcAft>
                <a:spcPts val="600"/>
              </a:spcAft>
            </a:pPr>
            <a:r>
              <a:rPr sz="1200" b="1" i="0">
                <a:solidFill>
                  <a:srgbClr val="3D4C38"/>
                </a:solidFill>
                <a:latin typeface="Calibri"/>
                <a:ea typeface="Calibri"/>
                <a:cs typeface="Calibri"/>
              </a:rPr>
              <a:t>THE 20-SECOND PITCH</a:t>
            </a:r>
          </a:p>
        </p:txBody>
      </p:sp>
      <p:sp>
        <p:nvSpPr>
          <p:cNvPr id="5" name="TextBox 4"/>
          <p:cNvSpPr txBox="1"/>
          <p:nvPr/>
        </p:nvSpPr>
        <p:spPr>
          <a:xfrm>
            <a:off x="594360" y="1508760"/>
            <a:ext cx="10972800" cy="1188720"/>
          </a:xfrm>
          <a:prstGeom prst="rect">
            <a:avLst/>
          </a:prstGeom>
          <a:noFill/>
        </p:spPr>
        <p:txBody>
          <a:bodyPr wrap="square" anchor="t"/>
          <a:lstStyle/>
          <a:p>
            <a:pPr algn="l">
              <a:lnSpc>
                <a:spcPct val="115000"/>
              </a:lnSpc>
              <a:spcAft>
                <a:spcPts val="600"/>
              </a:spcAft>
            </a:pPr>
            <a:r>
              <a:rPr sz="2800" b="0" i="0">
                <a:solidFill>
                  <a:srgbClr val="1A1814"/>
                </a:solidFill>
                <a:latin typeface="Georgia"/>
                <a:ea typeface="Georgia"/>
                <a:cs typeface="Georgia"/>
              </a:rPr>
              <a:t>What to say when an adjuster picks up.</a:t>
            </a:r>
          </a:p>
        </p:txBody>
      </p:sp>
      <p:sp>
        <p:nvSpPr>
          <p:cNvPr id="6" name="Rectangle 5"/>
          <p:cNvSpPr/>
          <p:nvPr/>
        </p:nvSpPr>
        <p:spPr>
          <a:xfrm>
            <a:off x="594360" y="2880360"/>
            <a:ext cx="10972800" cy="2926080"/>
          </a:xfrm>
          <a:prstGeom prst="rect">
            <a:avLst/>
          </a:prstGeom>
          <a:solidFill>
            <a:srgbClr val="FAF7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68680" y="3108960"/>
            <a:ext cx="10424160" cy="2468880"/>
          </a:xfrm>
          <a:prstGeom prst="rect">
            <a:avLst/>
          </a:prstGeom>
          <a:noFill/>
        </p:spPr>
        <p:txBody>
          <a:bodyPr wrap="square" anchor="ctr"/>
          <a:lstStyle/>
          <a:p>
            <a:pPr algn="l">
              <a:lnSpc>
                <a:spcPct val="135000"/>
              </a:lnSpc>
              <a:spcAft>
                <a:spcPts val="600"/>
              </a:spcAft>
            </a:pPr>
            <a:r>
              <a:rPr sz="1800" b="0" i="1">
                <a:solidFill>
                  <a:srgbClr val="1A1814"/>
                </a:solidFill>
                <a:latin typeface="Calibri"/>
                <a:ea typeface="Calibri"/>
                <a:cs typeface="Calibri"/>
              </a:rPr>
              <a:t>“Hollyhock is the local furnished-housing desk for St. Joseph and South Haven claims. We already hold five private homes — live on Furnished Finder — from $2,950 a month. Two-bedrooms at Willa, Kingsley, and Harborside; four-bedrooms at Jones and Morton. Call or text 269-759-8524. If inventory matches, you get options, pricing, and property information in 30 minutes.”</a:t>
            </a:r>
          </a:p>
        </p:txBody>
      </p:sp>
      <p:sp>
        <p:nvSpPr>
          <p:cNvPr id="8" name="TextBox 7"/>
          <p:cNvSpPr txBox="1"/>
          <p:nvPr/>
        </p:nvSpPr>
        <p:spPr>
          <a:xfrm>
            <a:off x="594360" y="6510528"/>
            <a:ext cx="9326880" cy="256032"/>
          </a:xfrm>
          <a:prstGeom prst="rect">
            <a:avLst/>
          </a:prstGeom>
          <a:noFill/>
        </p:spPr>
        <p:txBody>
          <a:bodyPr wrap="square" anchor="t"/>
          <a:lstStyle/>
          <a:p>
            <a:pPr algn="l">
              <a:lnSpc>
                <a:spcPct val="115000"/>
              </a:lnSpc>
              <a:spcAft>
                <a:spcPts val="0"/>
              </a:spcAft>
            </a:pPr>
            <a:r>
              <a:rPr sz="1000" b="0" i="0">
                <a:solidFill>
                  <a:srgbClr val="6A6358"/>
                </a:solidFill>
                <a:latin typeface="Calibri"/>
                <a:ea typeface="Calibri"/>
                <a:cs typeface="Calibri"/>
              </a:rPr>
              <a:t>Hollyhock Properties LLC  ·  Southwest Michigan  ·  Equal Housing Opportunity</a:t>
            </a:r>
          </a:p>
        </p:txBody>
      </p:sp>
      <p:sp>
        <p:nvSpPr>
          <p:cNvPr id="9" name="TextBox 8"/>
          <p:cNvSpPr txBox="1"/>
          <p:nvPr/>
        </p:nvSpPr>
        <p:spPr>
          <a:xfrm>
            <a:off x="10424160" y="6510528"/>
            <a:ext cx="1188720" cy="256032"/>
          </a:xfrm>
          <a:prstGeom prst="rect">
            <a:avLst/>
          </a:prstGeom>
          <a:noFill/>
        </p:spPr>
        <p:txBody>
          <a:bodyPr wrap="square" anchor="t"/>
          <a:lstStyle/>
          <a:p>
            <a:pPr algn="r">
              <a:lnSpc>
                <a:spcPct val="115000"/>
              </a:lnSpc>
              <a:spcAft>
                <a:spcPts val="0"/>
              </a:spcAft>
            </a:pPr>
            <a:r>
              <a:rPr sz="1000" b="0" i="0">
                <a:solidFill>
                  <a:srgbClr val="6A6358"/>
                </a:solidFill>
                <a:latin typeface="Calibri"/>
                <a:ea typeface="Calibri"/>
                <a:cs typeface="Calibri"/>
              </a:rPr>
              <a:t>2  /  13</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3D4C3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hollyhock-lockup-light.png"/>
          <p:cNvPicPr>
            <a:picLocks noChangeAspect="1"/>
          </p:cNvPicPr>
          <p:nvPr/>
        </p:nvPicPr>
        <p:blipFill>
          <a:blip r:embed="rId2"/>
          <a:stretch>
            <a:fillRect/>
          </a:stretch>
        </p:blipFill>
        <p:spPr>
          <a:xfrm>
            <a:off x="594360" y="237744"/>
            <a:ext cx="1549603" cy="749808"/>
          </a:xfrm>
          <a:prstGeom prst="rect">
            <a:avLst/>
          </a:prstGeom>
        </p:spPr>
      </p:pic>
      <p:sp>
        <p:nvSpPr>
          <p:cNvPr id="4" name="TextBox 3"/>
          <p:cNvSpPr txBox="1"/>
          <p:nvPr/>
        </p:nvSpPr>
        <p:spPr>
          <a:xfrm>
            <a:off x="594360" y="1170432"/>
            <a:ext cx="10972800" cy="365760"/>
          </a:xfrm>
          <a:prstGeom prst="rect">
            <a:avLst/>
          </a:prstGeom>
          <a:noFill/>
        </p:spPr>
        <p:txBody>
          <a:bodyPr wrap="square" anchor="t"/>
          <a:lstStyle/>
          <a:p>
            <a:pPr algn="l">
              <a:lnSpc>
                <a:spcPct val="115000"/>
              </a:lnSpc>
              <a:spcAft>
                <a:spcPts val="600"/>
              </a:spcAft>
            </a:pPr>
            <a:r>
              <a:rPr sz="1400" b="1" i="0">
                <a:solidFill>
                  <a:srgbClr val="C5CFBE"/>
                </a:solidFill>
                <a:latin typeface="Calibri"/>
                <a:ea typeface="Calibri"/>
                <a:cs typeface="Calibri"/>
              </a:rPr>
              <a:t>THE HOLLYHOCK 30</a:t>
            </a:r>
          </a:p>
        </p:txBody>
      </p:sp>
      <p:sp>
        <p:nvSpPr>
          <p:cNvPr id="5" name="TextBox 4"/>
          <p:cNvSpPr txBox="1"/>
          <p:nvPr/>
        </p:nvSpPr>
        <p:spPr>
          <a:xfrm>
            <a:off x="594360" y="2057400"/>
            <a:ext cx="10972800" cy="2377440"/>
          </a:xfrm>
          <a:prstGeom prst="rect">
            <a:avLst/>
          </a:prstGeom>
          <a:noFill/>
        </p:spPr>
        <p:txBody>
          <a:bodyPr wrap="square" anchor="t"/>
          <a:lstStyle/>
          <a:p>
            <a:pPr algn="l">
              <a:lnSpc>
                <a:spcPct val="120000"/>
              </a:lnSpc>
              <a:spcAft>
                <a:spcPts val="600"/>
              </a:spcAft>
            </a:pPr>
            <a:r>
              <a:rPr sz="2800" b="0" i="0">
                <a:solidFill>
                  <a:srgbClr val="FAF7F1"/>
                </a:solidFill>
                <a:latin typeface="Georgia"/>
                <a:ea typeface="Georgia"/>
                <a:cs typeface="Georgia"/>
              </a:rPr>
              <a:t>When matching inventory is available, our goal is to send housing options, pricing and property information within 30 minutes or less.</a:t>
            </a:r>
          </a:p>
        </p:txBody>
      </p:sp>
      <p:sp>
        <p:nvSpPr>
          <p:cNvPr id="6" name="TextBox 5"/>
          <p:cNvSpPr txBox="1"/>
          <p:nvPr/>
        </p:nvSpPr>
        <p:spPr>
          <a:xfrm>
            <a:off x="594360" y="4937760"/>
            <a:ext cx="10972800" cy="548640"/>
          </a:xfrm>
          <a:prstGeom prst="rect">
            <a:avLst/>
          </a:prstGeom>
          <a:noFill/>
        </p:spPr>
        <p:txBody>
          <a:bodyPr wrap="square" anchor="t"/>
          <a:lstStyle/>
          <a:p>
            <a:pPr algn="l">
              <a:lnSpc>
                <a:spcPct val="115000"/>
              </a:lnSpc>
              <a:spcAft>
                <a:spcPts val="600"/>
              </a:spcAft>
            </a:pPr>
            <a:r>
              <a:rPr sz="1800" b="0" i="0">
                <a:solidFill>
                  <a:srgbClr val="FAF7F1"/>
                </a:solidFill>
                <a:latin typeface="Georgia"/>
                <a:ea typeface="Georgia"/>
                <a:cs typeface="Georgia"/>
              </a:rPr>
              <a:t>Call or text  269-759-8524</a:t>
            </a:r>
          </a:p>
        </p:txBody>
      </p:sp>
      <p:sp>
        <p:nvSpPr>
          <p:cNvPr id="7" name="TextBox 6"/>
          <p:cNvSpPr txBox="1"/>
          <p:nvPr/>
        </p:nvSpPr>
        <p:spPr>
          <a:xfrm>
            <a:off x="594360" y="6510528"/>
            <a:ext cx="9326880" cy="256032"/>
          </a:xfrm>
          <a:prstGeom prst="rect">
            <a:avLst/>
          </a:prstGeom>
          <a:noFill/>
        </p:spPr>
        <p:txBody>
          <a:bodyPr wrap="square" anchor="t"/>
          <a:lstStyle/>
          <a:p>
            <a:pPr algn="l">
              <a:lnSpc>
                <a:spcPct val="115000"/>
              </a:lnSpc>
              <a:spcAft>
                <a:spcPts val="0"/>
              </a:spcAft>
            </a:pPr>
            <a:r>
              <a:rPr sz="1000" b="0" i="0">
                <a:solidFill>
                  <a:srgbClr val="C4C0B4"/>
                </a:solidFill>
                <a:latin typeface="Calibri"/>
                <a:ea typeface="Calibri"/>
                <a:cs typeface="Calibri"/>
              </a:rPr>
              <a:t>Hollyhock Properties LLC  ·  Southwest Michigan  ·  Equal Housing Opportunity</a:t>
            </a:r>
          </a:p>
        </p:txBody>
      </p:sp>
      <p:sp>
        <p:nvSpPr>
          <p:cNvPr id="8" name="TextBox 7"/>
          <p:cNvSpPr txBox="1"/>
          <p:nvPr/>
        </p:nvSpPr>
        <p:spPr>
          <a:xfrm>
            <a:off x="10424160" y="6510528"/>
            <a:ext cx="1188720" cy="256032"/>
          </a:xfrm>
          <a:prstGeom prst="rect">
            <a:avLst/>
          </a:prstGeom>
          <a:noFill/>
        </p:spPr>
        <p:txBody>
          <a:bodyPr wrap="square" anchor="t"/>
          <a:lstStyle/>
          <a:p>
            <a:pPr algn="r">
              <a:lnSpc>
                <a:spcPct val="115000"/>
              </a:lnSpc>
              <a:spcAft>
                <a:spcPts val="0"/>
              </a:spcAft>
            </a:pPr>
            <a:r>
              <a:rPr sz="1000" b="0" i="0">
                <a:solidFill>
                  <a:srgbClr val="C4C0B4"/>
                </a:solidFill>
                <a:latin typeface="Calibri"/>
                <a:ea typeface="Calibri"/>
                <a:cs typeface="Calibri"/>
              </a:rPr>
              <a:t>3  /  13</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3EEE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hollyhock-lockup.png"/>
          <p:cNvPicPr>
            <a:picLocks noChangeAspect="1"/>
          </p:cNvPicPr>
          <p:nvPr/>
        </p:nvPicPr>
        <p:blipFill>
          <a:blip r:embed="rId2"/>
          <a:stretch>
            <a:fillRect/>
          </a:stretch>
        </p:blipFill>
        <p:spPr>
          <a:xfrm>
            <a:off x="594360" y="237744"/>
            <a:ext cx="1549603" cy="749808"/>
          </a:xfrm>
          <a:prstGeom prst="rect">
            <a:avLst/>
          </a:prstGeom>
        </p:spPr>
      </p:pic>
      <p:sp>
        <p:nvSpPr>
          <p:cNvPr id="4" name="TextBox 3"/>
          <p:cNvSpPr txBox="1"/>
          <p:nvPr/>
        </p:nvSpPr>
        <p:spPr>
          <a:xfrm>
            <a:off x="594360" y="1097280"/>
            <a:ext cx="10972800" cy="320040"/>
          </a:xfrm>
          <a:prstGeom prst="rect">
            <a:avLst/>
          </a:prstGeom>
          <a:noFill/>
        </p:spPr>
        <p:txBody>
          <a:bodyPr wrap="square" anchor="t"/>
          <a:lstStyle/>
          <a:p>
            <a:pPr algn="l">
              <a:lnSpc>
                <a:spcPct val="115000"/>
              </a:lnSpc>
              <a:spcAft>
                <a:spcPts val="600"/>
              </a:spcAft>
            </a:pPr>
            <a:r>
              <a:rPr sz="1200" b="1" i="0">
                <a:solidFill>
                  <a:srgbClr val="3D4C38"/>
                </a:solidFill>
                <a:latin typeface="Calibri"/>
                <a:ea typeface="Calibri"/>
                <a:cs typeface="Calibri"/>
              </a:rPr>
              <a:t>WHY THIS NUMBER STAYS ON THE DESK</a:t>
            </a:r>
          </a:p>
        </p:txBody>
      </p:sp>
      <p:sp>
        <p:nvSpPr>
          <p:cNvPr id="5" name="TextBox 4"/>
          <p:cNvSpPr txBox="1"/>
          <p:nvPr/>
        </p:nvSpPr>
        <p:spPr>
          <a:xfrm>
            <a:off x="594360" y="1463040"/>
            <a:ext cx="10972800" cy="914400"/>
          </a:xfrm>
          <a:prstGeom prst="rect">
            <a:avLst/>
          </a:prstGeom>
          <a:noFill/>
        </p:spPr>
        <p:txBody>
          <a:bodyPr wrap="square" anchor="t"/>
          <a:lstStyle/>
          <a:p>
            <a:pPr algn="l">
              <a:lnSpc>
                <a:spcPct val="115000"/>
              </a:lnSpc>
              <a:spcAft>
                <a:spcPts val="600"/>
              </a:spcAft>
            </a:pPr>
            <a:r>
              <a:rPr sz="2400" b="0" i="0">
                <a:solidFill>
                  <a:srgbClr val="1A1814"/>
                </a:solidFill>
                <a:latin typeface="Georgia"/>
                <a:ea typeface="Georgia"/>
                <a:cs typeface="Georgia"/>
              </a:rPr>
              <a:t>Hotels and national desks slow a file down.
A local owner with houses already in hand does not.</a:t>
            </a:r>
          </a:p>
        </p:txBody>
      </p:sp>
      <p:sp>
        <p:nvSpPr>
          <p:cNvPr id="6" name="Rectangle 5"/>
          <p:cNvSpPr/>
          <p:nvPr/>
        </p:nvSpPr>
        <p:spPr>
          <a:xfrm>
            <a:off x="594360" y="3246120"/>
            <a:ext cx="3520440" cy="2606040"/>
          </a:xfrm>
          <a:prstGeom prst="rect">
            <a:avLst/>
          </a:prstGeom>
          <a:solidFill>
            <a:srgbClr val="FAF7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50392" y="3429000"/>
            <a:ext cx="3017520" cy="2240280"/>
          </a:xfrm>
          <a:prstGeom prst="rect">
            <a:avLst/>
          </a:prstGeom>
          <a:noFill/>
        </p:spPr>
        <p:txBody>
          <a:bodyPr wrap="square" anchor="t"/>
          <a:lstStyle/>
          <a:p>
            <a:pPr algn="l">
              <a:lnSpc>
                <a:spcPct val="115000"/>
              </a:lnSpc>
              <a:spcAft>
                <a:spcPts val="1000"/>
              </a:spcAft>
            </a:pPr>
            <a:r>
              <a:rPr sz="1800" b="0" i="0">
                <a:solidFill>
                  <a:srgbClr val="3D4C38"/>
                </a:solidFill>
                <a:latin typeface="Georgia"/>
                <a:ea typeface="Georgia"/>
                <a:cs typeface="Georgia"/>
              </a:rPr>
              <a:t>Real inventory</a:t>
            </a:r>
          </a:p>
          <a:p>
            <a:pPr algn="l">
              <a:lnSpc>
                <a:spcPct val="130000"/>
              </a:lnSpc>
              <a:spcAft>
                <a:spcPts val="600"/>
              </a:spcAft>
            </a:pPr>
            <a:r>
              <a:rPr sz="1400" b="0" i="0">
                <a:solidFill>
                  <a:srgbClr val="1A1814"/>
                </a:solidFill>
                <a:latin typeface="Calibri"/>
                <a:ea typeface="Calibri"/>
                <a:cs typeface="Calibri"/>
              </a:rPr>
              <a:t>Five furnished private homes we already hold — not a hotel block and not a national directory.</a:t>
            </a:r>
          </a:p>
        </p:txBody>
      </p:sp>
      <p:sp>
        <p:nvSpPr>
          <p:cNvPr id="8" name="Rectangle 7"/>
          <p:cNvSpPr/>
          <p:nvPr/>
        </p:nvSpPr>
        <p:spPr>
          <a:xfrm>
            <a:off x="4297680" y="3246120"/>
            <a:ext cx="3520440" cy="2606040"/>
          </a:xfrm>
          <a:prstGeom prst="rect">
            <a:avLst/>
          </a:prstGeom>
          <a:solidFill>
            <a:srgbClr val="FAF7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553712" y="3429000"/>
            <a:ext cx="3017520" cy="2240280"/>
          </a:xfrm>
          <a:prstGeom prst="rect">
            <a:avLst/>
          </a:prstGeom>
          <a:noFill/>
        </p:spPr>
        <p:txBody>
          <a:bodyPr wrap="square" anchor="t"/>
          <a:lstStyle/>
          <a:p>
            <a:pPr algn="l">
              <a:lnSpc>
                <a:spcPct val="115000"/>
              </a:lnSpc>
              <a:spcAft>
                <a:spcPts val="1000"/>
              </a:spcAft>
            </a:pPr>
            <a:r>
              <a:rPr sz="1800" b="0" i="0">
                <a:solidFill>
                  <a:srgbClr val="3D4C38"/>
                </a:solidFill>
                <a:latin typeface="Georgia"/>
                <a:ea typeface="Georgia"/>
                <a:cs typeface="Georgia"/>
              </a:rPr>
              <a:t>Written for the file</a:t>
            </a:r>
          </a:p>
          <a:p>
            <a:pPr algn="l">
              <a:lnSpc>
                <a:spcPct val="130000"/>
              </a:lnSpc>
              <a:spcAft>
                <a:spcPts val="600"/>
              </a:spcAft>
            </a:pPr>
            <a:r>
              <a:rPr sz="1400" b="0" i="0">
                <a:solidFill>
                  <a:srgbClr val="1A1814"/>
                </a:solidFill>
                <a:latin typeface="Calibri"/>
                <a:ea typeface="Calibri"/>
                <a:cs typeface="Calibri"/>
              </a:rPr>
              <a:t>Itemized housing documentation, W-9, lease, and property information. Direct-bill considered when the carrier approves.</a:t>
            </a:r>
          </a:p>
        </p:txBody>
      </p:sp>
      <p:sp>
        <p:nvSpPr>
          <p:cNvPr id="10" name="Rectangle 9"/>
          <p:cNvSpPr/>
          <p:nvPr/>
        </p:nvSpPr>
        <p:spPr>
          <a:xfrm>
            <a:off x="8001000" y="3246120"/>
            <a:ext cx="3520440" cy="2606040"/>
          </a:xfrm>
          <a:prstGeom prst="rect">
            <a:avLst/>
          </a:prstGeom>
          <a:solidFill>
            <a:srgbClr val="FAF7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257032" y="3429000"/>
            <a:ext cx="3017520" cy="2240280"/>
          </a:xfrm>
          <a:prstGeom prst="rect">
            <a:avLst/>
          </a:prstGeom>
          <a:noFill/>
        </p:spPr>
        <p:txBody>
          <a:bodyPr wrap="square" anchor="t"/>
          <a:lstStyle/>
          <a:p>
            <a:pPr algn="l">
              <a:lnSpc>
                <a:spcPct val="115000"/>
              </a:lnSpc>
              <a:spcAft>
                <a:spcPts val="1000"/>
              </a:spcAft>
            </a:pPr>
            <a:r>
              <a:rPr sz="1800" b="0" i="0">
                <a:solidFill>
                  <a:srgbClr val="3D4C38"/>
                </a:solidFill>
                <a:latin typeface="Georgia"/>
                <a:ea typeface="Georgia"/>
                <a:cs typeface="Georgia"/>
              </a:rPr>
              <a:t>One owner</a:t>
            </a:r>
          </a:p>
          <a:p>
            <a:pPr algn="l">
              <a:lnSpc>
                <a:spcPct val="130000"/>
              </a:lnSpc>
              <a:spcAft>
                <a:spcPts val="600"/>
              </a:spcAft>
            </a:pPr>
            <a:r>
              <a:rPr sz="1400" b="0" i="0">
                <a:solidFill>
                  <a:srgbClr val="1A1814"/>
                </a:solidFill>
                <a:latin typeface="Calibri"/>
                <a:ea typeface="Calibri"/>
                <a:cs typeface="Calibri"/>
              </a:rPr>
              <a:t>Licensed real estate salespersons. Monthly stays, flexible extensions, one contact from first text through move-out.</a:t>
            </a:r>
          </a:p>
        </p:txBody>
      </p:sp>
      <p:sp>
        <p:nvSpPr>
          <p:cNvPr id="12" name="TextBox 11"/>
          <p:cNvSpPr txBox="1"/>
          <p:nvPr/>
        </p:nvSpPr>
        <p:spPr>
          <a:xfrm>
            <a:off x="594360" y="6510528"/>
            <a:ext cx="9326880" cy="256032"/>
          </a:xfrm>
          <a:prstGeom prst="rect">
            <a:avLst/>
          </a:prstGeom>
          <a:noFill/>
        </p:spPr>
        <p:txBody>
          <a:bodyPr wrap="square" anchor="t"/>
          <a:lstStyle/>
          <a:p>
            <a:pPr algn="l">
              <a:lnSpc>
                <a:spcPct val="115000"/>
              </a:lnSpc>
              <a:spcAft>
                <a:spcPts val="0"/>
              </a:spcAft>
            </a:pPr>
            <a:r>
              <a:rPr sz="1000" b="0" i="0">
                <a:solidFill>
                  <a:srgbClr val="6A6358"/>
                </a:solidFill>
                <a:latin typeface="Calibri"/>
                <a:ea typeface="Calibri"/>
                <a:cs typeface="Calibri"/>
              </a:rPr>
              <a:t>Hollyhock Properties LLC  ·  Southwest Michigan  ·  Equal Housing Opportunity</a:t>
            </a:r>
          </a:p>
        </p:txBody>
      </p:sp>
      <p:sp>
        <p:nvSpPr>
          <p:cNvPr id="13" name="TextBox 12"/>
          <p:cNvSpPr txBox="1"/>
          <p:nvPr/>
        </p:nvSpPr>
        <p:spPr>
          <a:xfrm>
            <a:off x="10424160" y="6510528"/>
            <a:ext cx="1188720" cy="256032"/>
          </a:xfrm>
          <a:prstGeom prst="rect">
            <a:avLst/>
          </a:prstGeom>
          <a:noFill/>
        </p:spPr>
        <p:txBody>
          <a:bodyPr wrap="square" anchor="t"/>
          <a:lstStyle/>
          <a:p>
            <a:pPr algn="r">
              <a:lnSpc>
                <a:spcPct val="115000"/>
              </a:lnSpc>
              <a:spcAft>
                <a:spcPts val="0"/>
              </a:spcAft>
            </a:pPr>
            <a:r>
              <a:rPr sz="1000" b="0" i="0">
                <a:solidFill>
                  <a:srgbClr val="6A6358"/>
                </a:solidFill>
                <a:latin typeface="Calibri"/>
                <a:ea typeface="Calibri"/>
                <a:cs typeface="Calibri"/>
              </a:rPr>
              <a:t>4  /  13</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3EEE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hollyhock-lockup.png"/>
          <p:cNvPicPr>
            <a:picLocks noChangeAspect="1"/>
          </p:cNvPicPr>
          <p:nvPr/>
        </p:nvPicPr>
        <p:blipFill>
          <a:blip r:embed="rId2"/>
          <a:stretch>
            <a:fillRect/>
          </a:stretch>
        </p:blipFill>
        <p:spPr>
          <a:xfrm>
            <a:off x="594360" y="237744"/>
            <a:ext cx="1549603" cy="749808"/>
          </a:xfrm>
          <a:prstGeom prst="rect">
            <a:avLst/>
          </a:prstGeom>
        </p:spPr>
      </p:pic>
      <p:sp>
        <p:nvSpPr>
          <p:cNvPr id="4" name="TextBox 3"/>
          <p:cNvSpPr txBox="1"/>
          <p:nvPr/>
        </p:nvSpPr>
        <p:spPr>
          <a:xfrm>
            <a:off x="594360" y="1051560"/>
            <a:ext cx="10972800" cy="320040"/>
          </a:xfrm>
          <a:prstGeom prst="rect">
            <a:avLst/>
          </a:prstGeom>
          <a:noFill/>
        </p:spPr>
        <p:txBody>
          <a:bodyPr wrap="square" anchor="t"/>
          <a:lstStyle/>
          <a:p>
            <a:pPr algn="l">
              <a:lnSpc>
                <a:spcPct val="115000"/>
              </a:lnSpc>
              <a:spcAft>
                <a:spcPts val="600"/>
              </a:spcAft>
            </a:pPr>
            <a:r>
              <a:rPr sz="1200" b="1" i="0">
                <a:solidFill>
                  <a:srgbClr val="3D4C38"/>
                </a:solidFill>
                <a:latin typeface="Calibri"/>
                <a:ea typeface="Calibri"/>
                <a:cs typeface="Calibri"/>
              </a:rPr>
              <a:t>CURRENT PORTFOLIO</a:t>
            </a:r>
          </a:p>
        </p:txBody>
      </p:sp>
      <p:sp>
        <p:nvSpPr>
          <p:cNvPr id="5" name="TextBox 4"/>
          <p:cNvSpPr txBox="1"/>
          <p:nvPr/>
        </p:nvSpPr>
        <p:spPr>
          <a:xfrm>
            <a:off x="594360" y="1371600"/>
            <a:ext cx="10972800" cy="640080"/>
          </a:xfrm>
          <a:prstGeom prst="rect">
            <a:avLst/>
          </a:prstGeom>
          <a:noFill/>
        </p:spPr>
        <p:txBody>
          <a:bodyPr wrap="square" anchor="t"/>
          <a:lstStyle/>
          <a:p>
            <a:pPr algn="l">
              <a:lnSpc>
                <a:spcPct val="115000"/>
              </a:lnSpc>
              <a:spcAft>
                <a:spcPts val="600"/>
              </a:spcAft>
            </a:pPr>
            <a:r>
              <a:rPr sz="2600" b="0" i="0">
                <a:solidFill>
                  <a:srgbClr val="1A1814"/>
                </a:solidFill>
                <a:latin typeface="Georgia"/>
                <a:ea typeface="Georgia"/>
                <a:cs typeface="Georgia"/>
              </a:rPr>
              <a:t>The homes an adjuster can actually place into.</a:t>
            </a:r>
          </a:p>
        </p:txBody>
      </p:sp>
      <p:graphicFrame>
        <p:nvGraphicFramePr>
          <p:cNvPr id="6" name="Table 5"/>
          <p:cNvGraphicFramePr>
            <a:graphicFrameLocks noGrp="1"/>
          </p:cNvGraphicFramePr>
          <p:nvPr/>
        </p:nvGraphicFramePr>
        <p:xfrm>
          <a:off x="594360" y="2194560"/>
          <a:ext cx="10972800" cy="3794760"/>
        </p:xfrm>
        <a:graphic>
          <a:graphicData uri="http://schemas.openxmlformats.org/drawingml/2006/table">
            <a:tbl>
              <a:tblPr firstRow="1" bandRow="1">
                <a:tableStyleId>{5C22544A-7EE6-4342-B048-85BDC9FD1C3A}</a:tableStyleId>
              </a:tblPr>
              <a:tblGrid>
                <a:gridCol w="2560320"/>
                <a:gridCol w="3108960"/>
                <a:gridCol w="3200400"/>
                <a:gridCol w="2103120"/>
              </a:tblGrid>
              <a:tr h="632460">
                <a:tc>
                  <a:txBody>
                    <a:bodyPr/>
                    <a:lstStyle/>
                    <a:p>
                      <a:pPr algn="l"/>
                      <a:r>
                        <a:rPr sz="1300" b="1" i="0">
                          <a:solidFill>
                            <a:srgbClr val="FAF7F1"/>
                          </a:solidFill>
                          <a:latin typeface="Calibri"/>
                          <a:ea typeface="Calibri"/>
                          <a:cs typeface="Calibri"/>
                        </a:rPr>
                        <a:t>Home</a:t>
                      </a:r>
                    </a:p>
                  </a:txBody>
                  <a:tcPr anchor="ctr" a:marL="90000" a:marR="90000" a:marT="70000" a:marB="70000">
                    <a:solidFill>
                      <a:srgbClr val="3D4C38"/>
                    </a:solidFill>
                  </a:tcPr>
                </a:tc>
                <a:tc>
                  <a:txBody>
                    <a:bodyPr/>
                    <a:lstStyle/>
                    <a:p>
                      <a:pPr algn="l"/>
                      <a:r>
                        <a:rPr sz="1300" b="1" i="0">
                          <a:solidFill>
                            <a:srgbClr val="FAF7F1"/>
                          </a:solidFill>
                          <a:latin typeface="Calibri"/>
                          <a:ea typeface="Calibri"/>
                          <a:cs typeface="Calibri"/>
                        </a:rPr>
                        <a:t>Address</a:t>
                      </a:r>
                    </a:p>
                  </a:txBody>
                  <a:tcPr anchor="ctr" a:marL="90000" a:marR="90000" a:marT="70000" a:marB="70000">
                    <a:solidFill>
                      <a:srgbClr val="3D4C38"/>
                    </a:solidFill>
                  </a:tcPr>
                </a:tc>
                <a:tc>
                  <a:txBody>
                    <a:bodyPr/>
                    <a:lstStyle/>
                    <a:p>
                      <a:pPr algn="l"/>
                      <a:r>
                        <a:rPr sz="1300" b="1" i="0">
                          <a:solidFill>
                            <a:srgbClr val="FAF7F1"/>
                          </a:solidFill>
                          <a:latin typeface="Calibri"/>
                          <a:ea typeface="Calibri"/>
                          <a:cs typeface="Calibri"/>
                        </a:rPr>
                        <a:t>Fit</a:t>
                      </a:r>
                    </a:p>
                  </a:txBody>
                  <a:tcPr anchor="ctr" a:marL="90000" a:marR="90000" a:marT="70000" a:marB="70000">
                    <a:solidFill>
                      <a:srgbClr val="3D4C38"/>
                    </a:solidFill>
                  </a:tcPr>
                </a:tc>
                <a:tc>
                  <a:txBody>
                    <a:bodyPr/>
                    <a:lstStyle/>
                    <a:p>
                      <a:pPr algn="l"/>
                      <a:r>
                        <a:rPr sz="1300" b="1" i="0">
                          <a:solidFill>
                            <a:srgbClr val="FAF7F1"/>
                          </a:solidFill>
                          <a:latin typeface="Calibri"/>
                          <a:ea typeface="Calibri"/>
                          <a:cs typeface="Calibri"/>
                        </a:rPr>
                        <a:t>Published rate</a:t>
                      </a:r>
                    </a:p>
                  </a:txBody>
                  <a:tcPr anchor="ctr" a:marL="90000" a:marR="90000" a:marT="70000" a:marB="70000">
                    <a:solidFill>
                      <a:srgbClr val="3D4C38"/>
                    </a:solidFill>
                  </a:tcPr>
                </a:tc>
              </a:tr>
              <a:tr h="632460">
                <a:tc>
                  <a:txBody>
                    <a:bodyPr/>
                    <a:lstStyle/>
                    <a:p>
                      <a:pPr algn="l"/>
                      <a:r>
                        <a:rPr sz="1600" b="1" i="0">
                          <a:solidFill>
                            <a:srgbClr val="1A1814"/>
                          </a:solidFill>
                          <a:latin typeface="Georgia"/>
                          <a:ea typeface="Georgia"/>
                          <a:cs typeface="Georgia"/>
                        </a:rPr>
                        <a:t>2806 Willa</a:t>
                      </a:r>
                    </a:p>
                  </a:txBody>
                  <a:tcPr anchor="ctr" a:marL="90000" a:marR="90000" a:marT="70000" a:marB="70000">
                    <a:solidFill>
                      <a:srgbClr val="FAF7F1"/>
                    </a:solidFill>
                  </a:tcPr>
                </a:tc>
                <a:tc>
                  <a:txBody>
                    <a:bodyPr/>
                    <a:lstStyle/>
                    <a:p>
                      <a:pPr algn="l"/>
                      <a:r>
                        <a:rPr sz="1400" b="0" i="0">
                          <a:solidFill>
                            <a:srgbClr val="1A1814"/>
                          </a:solidFill>
                          <a:latin typeface="Calibri"/>
                          <a:ea typeface="Calibri"/>
                          <a:cs typeface="Calibri"/>
                        </a:rPr>
                        <a:t>2806 Willa Drive</a:t>
                      </a:r>
                    </a:p>
                  </a:txBody>
                  <a:tcPr anchor="ctr" a:marL="90000" a:marR="90000" a:marT="70000" a:marB="70000">
                    <a:solidFill>
                      <a:srgbClr val="FAF7F1"/>
                    </a:solidFill>
                  </a:tcPr>
                </a:tc>
                <a:tc>
                  <a:txBody>
                    <a:bodyPr/>
                    <a:lstStyle/>
                    <a:p>
                      <a:pPr algn="l"/>
                      <a:r>
                        <a:rPr sz="1400" b="0" i="0">
                          <a:solidFill>
                            <a:srgbClr val="1A1814"/>
                          </a:solidFill>
                          <a:latin typeface="Calibri"/>
                          <a:ea typeface="Calibri"/>
                          <a:cs typeface="Calibri"/>
                        </a:rPr>
                        <a:t>2 bed · 1 bath · ranch</a:t>
                      </a:r>
                    </a:p>
                  </a:txBody>
                  <a:tcPr anchor="ctr" a:marL="90000" a:marR="90000" a:marT="70000" a:marB="70000">
                    <a:solidFill>
                      <a:srgbClr val="FAF7F1"/>
                    </a:solidFill>
                  </a:tcPr>
                </a:tc>
                <a:tc>
                  <a:txBody>
                    <a:bodyPr/>
                    <a:lstStyle/>
                    <a:p>
                      <a:pPr algn="l"/>
                      <a:r>
                        <a:rPr sz="1400" b="0" i="0">
                          <a:solidFill>
                            <a:srgbClr val="1A1814"/>
                          </a:solidFill>
                          <a:latin typeface="Calibri"/>
                          <a:ea typeface="Calibri"/>
                          <a:cs typeface="Calibri"/>
                        </a:rPr>
                        <a:t>$2,950</a:t>
                      </a:r>
                    </a:p>
                  </a:txBody>
                  <a:tcPr anchor="ctr" a:marL="90000" a:marR="90000" a:marT="70000" a:marB="70000">
                    <a:solidFill>
                      <a:srgbClr val="FAF7F1"/>
                    </a:solidFill>
                  </a:tcPr>
                </a:tc>
              </a:tr>
              <a:tr h="632460">
                <a:tc>
                  <a:txBody>
                    <a:bodyPr/>
                    <a:lstStyle/>
                    <a:p>
                      <a:pPr algn="l"/>
                      <a:r>
                        <a:rPr sz="1600" b="1" i="0">
                          <a:solidFill>
                            <a:srgbClr val="1A1814"/>
                          </a:solidFill>
                          <a:latin typeface="Georgia"/>
                          <a:ea typeface="Georgia"/>
                          <a:cs typeface="Georgia"/>
                        </a:rPr>
                        <a:t>517 Kingsley</a:t>
                      </a:r>
                    </a:p>
                  </a:txBody>
                  <a:tcPr anchor="ctr" a:marL="90000" a:marR="90000" a:marT="70000" a:marB="70000">
                    <a:solidFill>
                      <a:srgbClr val="F3EEE4"/>
                    </a:solidFill>
                  </a:tcPr>
                </a:tc>
                <a:tc>
                  <a:txBody>
                    <a:bodyPr/>
                    <a:lstStyle/>
                    <a:p>
                      <a:pPr algn="l"/>
                      <a:r>
                        <a:rPr sz="1400" b="0" i="0">
                          <a:solidFill>
                            <a:srgbClr val="1A1814"/>
                          </a:solidFill>
                          <a:latin typeface="Calibri"/>
                          <a:ea typeface="Calibri"/>
                          <a:cs typeface="Calibri"/>
                        </a:rPr>
                        <a:t>517 Kingsley Ave</a:t>
                      </a:r>
                    </a:p>
                  </a:txBody>
                  <a:tcPr anchor="ctr" a:marL="90000" a:marR="90000" a:marT="70000" a:marB="70000">
                    <a:solidFill>
                      <a:srgbClr val="F3EEE4"/>
                    </a:solidFill>
                  </a:tcPr>
                </a:tc>
                <a:tc>
                  <a:txBody>
                    <a:bodyPr/>
                    <a:lstStyle/>
                    <a:p>
                      <a:pPr algn="l"/>
                      <a:r>
                        <a:rPr sz="1400" b="0" i="0">
                          <a:solidFill>
                            <a:srgbClr val="1A1814"/>
                          </a:solidFill>
                          <a:latin typeface="Calibri"/>
                          <a:ea typeface="Calibri"/>
                          <a:cs typeface="Calibri"/>
                        </a:rPr>
                        <a:t>2 bed · 1 bath · garage</a:t>
                      </a:r>
                    </a:p>
                  </a:txBody>
                  <a:tcPr anchor="ctr" a:marL="90000" a:marR="90000" a:marT="70000" a:marB="70000">
                    <a:solidFill>
                      <a:srgbClr val="F3EEE4"/>
                    </a:solidFill>
                  </a:tcPr>
                </a:tc>
                <a:tc>
                  <a:txBody>
                    <a:bodyPr/>
                    <a:lstStyle/>
                    <a:p>
                      <a:pPr algn="l"/>
                      <a:r>
                        <a:rPr sz="1400" b="0" i="0">
                          <a:solidFill>
                            <a:srgbClr val="1A1814"/>
                          </a:solidFill>
                          <a:latin typeface="Calibri"/>
                          <a:ea typeface="Calibri"/>
                          <a:cs typeface="Calibri"/>
                        </a:rPr>
                        <a:t>$3,000</a:t>
                      </a:r>
                    </a:p>
                  </a:txBody>
                  <a:tcPr anchor="ctr" a:marL="90000" a:marR="90000" a:marT="70000" a:marB="70000">
                    <a:solidFill>
                      <a:srgbClr val="F3EEE4"/>
                    </a:solidFill>
                  </a:tcPr>
                </a:tc>
              </a:tr>
              <a:tr h="632460">
                <a:tc>
                  <a:txBody>
                    <a:bodyPr/>
                    <a:lstStyle/>
                    <a:p>
                      <a:pPr algn="l"/>
                      <a:r>
                        <a:rPr sz="1600" b="1" i="0">
                          <a:solidFill>
                            <a:srgbClr val="1A1814"/>
                          </a:solidFill>
                          <a:latin typeface="Georgia"/>
                          <a:ea typeface="Georgia"/>
                          <a:cs typeface="Georgia"/>
                        </a:rPr>
                        <a:t>Harborside</a:t>
                      </a:r>
                    </a:p>
                  </a:txBody>
                  <a:tcPr anchor="ctr" a:marL="90000" a:marR="90000" a:marT="70000" a:marB="70000">
                    <a:solidFill>
                      <a:srgbClr val="FAF7F1"/>
                    </a:solidFill>
                  </a:tcPr>
                </a:tc>
                <a:tc>
                  <a:txBody>
                    <a:bodyPr/>
                    <a:lstStyle/>
                    <a:p>
                      <a:pPr algn="l"/>
                      <a:r>
                        <a:rPr sz="1400" b="0" i="0">
                          <a:solidFill>
                            <a:srgbClr val="1A1814"/>
                          </a:solidFill>
                          <a:latin typeface="Calibri"/>
                          <a:ea typeface="Calibri"/>
                          <a:cs typeface="Calibri"/>
                        </a:rPr>
                        <a:t>Quaker Square, South Haven</a:t>
                      </a:r>
                    </a:p>
                  </a:txBody>
                  <a:tcPr anchor="ctr" a:marL="90000" a:marR="90000" a:marT="70000" a:marB="70000">
                    <a:solidFill>
                      <a:srgbClr val="FAF7F1"/>
                    </a:solidFill>
                  </a:tcPr>
                </a:tc>
                <a:tc>
                  <a:txBody>
                    <a:bodyPr/>
                    <a:lstStyle/>
                    <a:p>
                      <a:pPr algn="l"/>
                      <a:r>
                        <a:rPr sz="1400" b="0" i="0">
                          <a:solidFill>
                            <a:srgbClr val="1A1814"/>
                          </a:solidFill>
                          <a:latin typeface="Calibri"/>
                          <a:ea typeface="Calibri"/>
                          <a:cs typeface="Calibri"/>
                        </a:rPr>
                        <a:t>2 bed · 2 bath · river</a:t>
                      </a:r>
                    </a:p>
                  </a:txBody>
                  <a:tcPr anchor="ctr" a:marL="90000" a:marR="90000" a:marT="70000" a:marB="70000">
                    <a:solidFill>
                      <a:srgbClr val="FAF7F1"/>
                    </a:solidFill>
                  </a:tcPr>
                </a:tc>
                <a:tc>
                  <a:txBody>
                    <a:bodyPr/>
                    <a:lstStyle/>
                    <a:p>
                      <a:pPr algn="l"/>
                      <a:r>
                        <a:rPr sz="1400" b="0" i="0">
                          <a:solidFill>
                            <a:srgbClr val="1A1814"/>
                          </a:solidFill>
                          <a:latin typeface="Calibri"/>
                          <a:ea typeface="Calibri"/>
                          <a:cs typeface="Calibri"/>
                        </a:rPr>
                        <a:t>$3,750</a:t>
                      </a:r>
                    </a:p>
                  </a:txBody>
                  <a:tcPr anchor="ctr" a:marL="90000" a:marR="90000" a:marT="70000" a:marB="70000">
                    <a:solidFill>
                      <a:srgbClr val="FAF7F1"/>
                    </a:solidFill>
                  </a:tcPr>
                </a:tc>
              </a:tr>
              <a:tr h="632460">
                <a:tc>
                  <a:txBody>
                    <a:bodyPr/>
                    <a:lstStyle/>
                    <a:p>
                      <a:pPr algn="l"/>
                      <a:r>
                        <a:rPr sz="1600" b="1" i="0">
                          <a:solidFill>
                            <a:srgbClr val="1A1814"/>
                          </a:solidFill>
                          <a:latin typeface="Georgia"/>
                          <a:ea typeface="Georgia"/>
                          <a:cs typeface="Georgia"/>
                        </a:rPr>
                        <a:t>719 Jones</a:t>
                      </a:r>
                    </a:p>
                  </a:txBody>
                  <a:tcPr anchor="ctr" a:marL="90000" a:marR="90000" a:marT="70000" a:marB="70000">
                    <a:solidFill>
                      <a:srgbClr val="F3EEE4"/>
                    </a:solidFill>
                  </a:tcPr>
                </a:tc>
                <a:tc>
                  <a:txBody>
                    <a:bodyPr/>
                    <a:lstStyle/>
                    <a:p>
                      <a:pPr algn="l"/>
                      <a:r>
                        <a:rPr sz="1400" b="0" i="0">
                          <a:solidFill>
                            <a:srgbClr val="1A1814"/>
                          </a:solidFill>
                          <a:latin typeface="Calibri"/>
                          <a:ea typeface="Calibri"/>
                          <a:cs typeface="Calibri"/>
                        </a:rPr>
                        <a:t>719 Jones Street</a:t>
                      </a:r>
                    </a:p>
                  </a:txBody>
                  <a:tcPr anchor="ctr" a:marL="90000" a:marR="90000" a:marT="70000" a:marB="70000">
                    <a:solidFill>
                      <a:srgbClr val="F3EEE4"/>
                    </a:solidFill>
                  </a:tcPr>
                </a:tc>
                <a:tc>
                  <a:txBody>
                    <a:bodyPr/>
                    <a:lstStyle/>
                    <a:p>
                      <a:pPr algn="l"/>
                      <a:r>
                        <a:rPr sz="1400" b="0" i="0">
                          <a:solidFill>
                            <a:srgbClr val="1A1814"/>
                          </a:solidFill>
                          <a:latin typeface="Calibri"/>
                          <a:ea typeface="Calibri"/>
                          <a:cs typeface="Calibri"/>
                        </a:rPr>
                        <a:t>4 bed · 1 bath · yard</a:t>
                      </a:r>
                    </a:p>
                  </a:txBody>
                  <a:tcPr anchor="ctr" a:marL="90000" a:marR="90000" a:marT="70000" a:marB="70000">
                    <a:solidFill>
                      <a:srgbClr val="F3EEE4"/>
                    </a:solidFill>
                  </a:tcPr>
                </a:tc>
                <a:tc>
                  <a:txBody>
                    <a:bodyPr/>
                    <a:lstStyle/>
                    <a:p>
                      <a:pPr algn="l"/>
                      <a:r>
                        <a:rPr sz="1400" b="0" i="0">
                          <a:solidFill>
                            <a:srgbClr val="1A1814"/>
                          </a:solidFill>
                          <a:latin typeface="Calibri"/>
                          <a:ea typeface="Calibri"/>
                          <a:cs typeface="Calibri"/>
                        </a:rPr>
                        <a:t>$3,200</a:t>
                      </a:r>
                    </a:p>
                  </a:txBody>
                  <a:tcPr anchor="ctr" a:marL="90000" a:marR="90000" a:marT="70000" a:marB="70000">
                    <a:solidFill>
                      <a:srgbClr val="F3EEE4"/>
                    </a:solidFill>
                  </a:tcPr>
                </a:tc>
              </a:tr>
              <a:tr h="632460">
                <a:tc>
                  <a:txBody>
                    <a:bodyPr/>
                    <a:lstStyle/>
                    <a:p>
                      <a:pPr algn="l"/>
                      <a:r>
                        <a:rPr sz="1600" b="1" i="0">
                          <a:solidFill>
                            <a:srgbClr val="1A1814"/>
                          </a:solidFill>
                          <a:latin typeface="Georgia"/>
                          <a:ea typeface="Georgia"/>
                          <a:cs typeface="Georgia"/>
                        </a:rPr>
                        <a:t>1519 Morton</a:t>
                      </a:r>
                    </a:p>
                  </a:txBody>
                  <a:tcPr anchor="ctr" a:marL="90000" a:marR="90000" a:marT="70000" a:marB="70000">
                    <a:solidFill>
                      <a:srgbClr val="FAF7F1"/>
                    </a:solidFill>
                  </a:tcPr>
                </a:tc>
                <a:tc>
                  <a:txBody>
                    <a:bodyPr/>
                    <a:lstStyle/>
                    <a:p>
                      <a:pPr algn="l"/>
                      <a:r>
                        <a:rPr sz="1400" b="0" i="0">
                          <a:solidFill>
                            <a:srgbClr val="1A1814"/>
                          </a:solidFill>
                          <a:latin typeface="Calibri"/>
                          <a:ea typeface="Calibri"/>
                          <a:cs typeface="Calibri"/>
                        </a:rPr>
                        <a:t>1519 Morton</a:t>
                      </a:r>
                    </a:p>
                  </a:txBody>
                  <a:tcPr anchor="ctr" a:marL="90000" a:marR="90000" a:marT="70000" a:marB="70000">
                    <a:solidFill>
                      <a:srgbClr val="FAF7F1"/>
                    </a:solidFill>
                  </a:tcPr>
                </a:tc>
                <a:tc>
                  <a:txBody>
                    <a:bodyPr/>
                    <a:lstStyle/>
                    <a:p>
                      <a:pPr algn="l"/>
                      <a:r>
                        <a:rPr sz="1400" b="0" i="0">
                          <a:solidFill>
                            <a:srgbClr val="1A1814"/>
                          </a:solidFill>
                          <a:latin typeface="Calibri"/>
                          <a:ea typeface="Calibri"/>
                          <a:cs typeface="Calibri"/>
                        </a:rPr>
                        <a:t>4 bed · 3 bath · suite</a:t>
                      </a:r>
                    </a:p>
                  </a:txBody>
                  <a:tcPr anchor="ctr" a:marL="90000" a:marR="90000" a:marT="70000" a:marB="70000">
                    <a:solidFill>
                      <a:srgbClr val="FAF7F1"/>
                    </a:solidFill>
                  </a:tcPr>
                </a:tc>
                <a:tc>
                  <a:txBody>
                    <a:bodyPr/>
                    <a:lstStyle/>
                    <a:p>
                      <a:pPr algn="l"/>
                      <a:r>
                        <a:rPr sz="1400" b="0" i="0">
                          <a:solidFill>
                            <a:srgbClr val="1A1814"/>
                          </a:solidFill>
                          <a:latin typeface="Calibri"/>
                          <a:ea typeface="Calibri"/>
                          <a:cs typeface="Calibri"/>
                        </a:rPr>
                        <a:t>$3,800</a:t>
                      </a:r>
                    </a:p>
                  </a:txBody>
                  <a:tcPr anchor="ctr" a:marL="90000" a:marR="90000" a:marT="70000" a:marB="70000">
                    <a:solidFill>
                      <a:srgbClr val="FAF7F1"/>
                    </a:solidFill>
                  </a:tcPr>
                </a:tc>
              </a:tr>
            </a:tbl>
          </a:graphicData>
        </a:graphic>
      </p:graphicFrame>
      <p:sp>
        <p:nvSpPr>
          <p:cNvPr id="7" name="TextBox 6"/>
          <p:cNvSpPr txBox="1"/>
          <p:nvPr/>
        </p:nvSpPr>
        <p:spPr>
          <a:xfrm>
            <a:off x="594360" y="6510528"/>
            <a:ext cx="9326880" cy="256032"/>
          </a:xfrm>
          <a:prstGeom prst="rect">
            <a:avLst/>
          </a:prstGeom>
          <a:noFill/>
        </p:spPr>
        <p:txBody>
          <a:bodyPr wrap="square" anchor="t"/>
          <a:lstStyle/>
          <a:p>
            <a:pPr algn="l">
              <a:lnSpc>
                <a:spcPct val="115000"/>
              </a:lnSpc>
              <a:spcAft>
                <a:spcPts val="0"/>
              </a:spcAft>
            </a:pPr>
            <a:r>
              <a:rPr sz="1000" b="0" i="0">
                <a:solidFill>
                  <a:srgbClr val="6A6358"/>
                </a:solidFill>
                <a:latin typeface="Calibri"/>
                <a:ea typeface="Calibri"/>
                <a:cs typeface="Calibri"/>
              </a:rPr>
              <a:t>Hollyhock Properties LLC  ·  Southwest Michigan  ·  Equal Housing Opportunity</a:t>
            </a:r>
          </a:p>
        </p:txBody>
      </p:sp>
      <p:sp>
        <p:nvSpPr>
          <p:cNvPr id="8" name="TextBox 7"/>
          <p:cNvSpPr txBox="1"/>
          <p:nvPr/>
        </p:nvSpPr>
        <p:spPr>
          <a:xfrm>
            <a:off x="10424160" y="6510528"/>
            <a:ext cx="1188720" cy="256032"/>
          </a:xfrm>
          <a:prstGeom prst="rect">
            <a:avLst/>
          </a:prstGeom>
          <a:noFill/>
        </p:spPr>
        <p:txBody>
          <a:bodyPr wrap="square" anchor="t"/>
          <a:lstStyle/>
          <a:p>
            <a:pPr algn="r">
              <a:lnSpc>
                <a:spcPct val="115000"/>
              </a:lnSpc>
              <a:spcAft>
                <a:spcPts val="0"/>
              </a:spcAft>
            </a:pPr>
            <a:r>
              <a:rPr sz="1000" b="0" i="0">
                <a:solidFill>
                  <a:srgbClr val="6A6358"/>
                </a:solidFill>
                <a:latin typeface="Calibri"/>
                <a:ea typeface="Calibri"/>
                <a:cs typeface="Calibri"/>
              </a:rPr>
              <a:t>5  /  13</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3EEE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hollyhock-lockup.png"/>
          <p:cNvPicPr>
            <a:picLocks noChangeAspect="1"/>
          </p:cNvPicPr>
          <p:nvPr/>
        </p:nvPicPr>
        <p:blipFill>
          <a:blip r:embed="rId2"/>
          <a:stretch>
            <a:fillRect/>
          </a:stretch>
        </p:blipFill>
        <p:spPr>
          <a:xfrm>
            <a:off x="594360" y="237744"/>
            <a:ext cx="1549603" cy="749808"/>
          </a:xfrm>
          <a:prstGeom prst="rect">
            <a:avLst/>
          </a:prstGeom>
        </p:spPr>
      </p:pic>
      <p:sp>
        <p:nvSpPr>
          <p:cNvPr id="4" name="TextBox 3"/>
          <p:cNvSpPr txBox="1"/>
          <p:nvPr/>
        </p:nvSpPr>
        <p:spPr>
          <a:xfrm>
            <a:off x="594360" y="1051560"/>
            <a:ext cx="10972800" cy="320040"/>
          </a:xfrm>
          <a:prstGeom prst="rect">
            <a:avLst/>
          </a:prstGeom>
          <a:noFill/>
        </p:spPr>
        <p:txBody>
          <a:bodyPr wrap="square" anchor="t"/>
          <a:lstStyle/>
          <a:p>
            <a:pPr algn="l">
              <a:lnSpc>
                <a:spcPct val="115000"/>
              </a:lnSpc>
              <a:spcAft>
                <a:spcPts val="600"/>
              </a:spcAft>
            </a:pPr>
            <a:r>
              <a:rPr sz="1200" b="1" i="0">
                <a:solidFill>
                  <a:srgbClr val="3D4C38"/>
                </a:solidFill>
                <a:latin typeface="Calibri"/>
                <a:ea typeface="Calibri"/>
                <a:cs typeface="Calibri"/>
              </a:rPr>
              <a:t>THE HOTEL MATH</a:t>
            </a:r>
          </a:p>
        </p:txBody>
      </p:sp>
      <p:sp>
        <p:nvSpPr>
          <p:cNvPr id="5" name="TextBox 4"/>
          <p:cNvSpPr txBox="1"/>
          <p:nvPr/>
        </p:nvSpPr>
        <p:spPr>
          <a:xfrm>
            <a:off x="594360" y="1371600"/>
            <a:ext cx="10972800" cy="777240"/>
          </a:xfrm>
          <a:prstGeom prst="rect">
            <a:avLst/>
          </a:prstGeom>
          <a:noFill/>
        </p:spPr>
        <p:txBody>
          <a:bodyPr wrap="square" anchor="t"/>
          <a:lstStyle/>
          <a:p>
            <a:pPr algn="l">
              <a:lnSpc>
                <a:spcPct val="115000"/>
              </a:lnSpc>
              <a:spcAft>
                <a:spcPts val="600"/>
              </a:spcAft>
            </a:pPr>
            <a:r>
              <a:rPr sz="2600" b="0" i="0">
                <a:solidFill>
                  <a:srgbClr val="1A1814"/>
                </a:solidFill>
                <a:latin typeface="Georgia"/>
                <a:ea typeface="Georgia"/>
                <a:cs typeface="Georgia"/>
              </a:rPr>
              <a:t>A hotel folio burns faster than a whole house.</a:t>
            </a:r>
          </a:p>
        </p:txBody>
      </p:sp>
      <p:sp>
        <p:nvSpPr>
          <p:cNvPr id="6" name="Rectangle 5"/>
          <p:cNvSpPr/>
          <p:nvPr/>
        </p:nvSpPr>
        <p:spPr>
          <a:xfrm>
            <a:off x="594360" y="2377440"/>
            <a:ext cx="5349240" cy="3383280"/>
          </a:xfrm>
          <a:prstGeom prst="rect">
            <a:avLst/>
          </a:prstGeom>
          <a:solidFill>
            <a:srgbClr val="FAF7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14400" y="2606040"/>
            <a:ext cx="4709160" cy="2971800"/>
          </a:xfrm>
          <a:prstGeom prst="rect">
            <a:avLst/>
          </a:prstGeom>
          <a:noFill/>
        </p:spPr>
        <p:txBody>
          <a:bodyPr wrap="square" anchor="t"/>
          <a:lstStyle/>
          <a:p>
            <a:pPr algn="l">
              <a:lnSpc>
                <a:spcPct val="115000"/>
              </a:lnSpc>
              <a:spcAft>
                <a:spcPts val="1000"/>
              </a:spcAft>
            </a:pPr>
            <a:r>
              <a:rPr sz="1200" b="1" i="0">
                <a:solidFill>
                  <a:srgbClr val="3D4C38"/>
                </a:solidFill>
                <a:latin typeface="Calibri"/>
                <a:ea typeface="Calibri"/>
                <a:cs typeface="Calibri"/>
              </a:rPr>
              <a:t>HOTEL ROOM</a:t>
            </a:r>
          </a:p>
          <a:p>
            <a:pPr algn="l">
              <a:lnSpc>
                <a:spcPct val="115000"/>
              </a:lnSpc>
              <a:spcAft>
                <a:spcPts val="400"/>
              </a:spcAft>
            </a:pPr>
            <a:r>
              <a:rPr sz="1600" b="0" i="0">
                <a:solidFill>
                  <a:srgbClr val="6A6358"/>
                </a:solidFill>
                <a:latin typeface="Calibri"/>
                <a:ea typeface="Calibri"/>
                <a:cs typeface="Calibri"/>
              </a:rPr>
              <a:t>$159 / night</a:t>
            </a:r>
          </a:p>
          <a:p>
            <a:pPr algn="l">
              <a:lnSpc>
                <a:spcPct val="115000"/>
              </a:lnSpc>
              <a:spcAft>
                <a:spcPts val="1400"/>
              </a:spcAft>
            </a:pPr>
            <a:r>
              <a:rPr sz="2800" b="0" i="0">
                <a:solidFill>
                  <a:srgbClr val="1A1814"/>
                </a:solidFill>
                <a:latin typeface="Georgia"/>
                <a:ea typeface="Georgia"/>
                <a:cs typeface="Georgia"/>
              </a:rPr>
              <a:t>$4,770 / month</a:t>
            </a:r>
          </a:p>
          <a:p>
            <a:pPr algn="l">
              <a:lnSpc>
                <a:spcPct val="130000"/>
              </a:lnSpc>
              <a:spcAft>
                <a:spcPts val="600"/>
              </a:spcAft>
            </a:pPr>
            <a:r>
              <a:rPr sz="1500" b="0" i="0">
                <a:solidFill>
                  <a:srgbClr val="1A1814"/>
                </a:solidFill>
                <a:latin typeface="Calibri"/>
                <a:ea typeface="Calibri"/>
                <a:cs typeface="Calibri"/>
              </a:rPr>
              <a:t>One room. No kitchen. No laundry. Parking extra. Folio noise on the file.</a:t>
            </a:r>
          </a:p>
        </p:txBody>
      </p:sp>
      <p:sp>
        <p:nvSpPr>
          <p:cNvPr id="8" name="Rectangle 7"/>
          <p:cNvSpPr/>
          <p:nvPr/>
        </p:nvSpPr>
        <p:spPr>
          <a:xfrm>
            <a:off x="6217920" y="2377440"/>
            <a:ext cx="5349240" cy="3383280"/>
          </a:xfrm>
          <a:prstGeom prst="rect">
            <a:avLst/>
          </a:prstGeom>
          <a:solidFill>
            <a:srgbClr val="3D4C3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6537960" y="2606040"/>
            <a:ext cx="4709160" cy="2971800"/>
          </a:xfrm>
          <a:prstGeom prst="rect">
            <a:avLst/>
          </a:prstGeom>
          <a:noFill/>
        </p:spPr>
        <p:txBody>
          <a:bodyPr wrap="square" anchor="t"/>
          <a:lstStyle/>
          <a:p>
            <a:pPr algn="l">
              <a:lnSpc>
                <a:spcPct val="115000"/>
              </a:lnSpc>
              <a:spcAft>
                <a:spcPts val="1000"/>
              </a:spcAft>
            </a:pPr>
            <a:r>
              <a:rPr sz="1200" b="1" i="0">
                <a:solidFill>
                  <a:srgbClr val="C5CFBE"/>
                </a:solidFill>
                <a:latin typeface="Calibri"/>
                <a:ea typeface="Calibri"/>
                <a:cs typeface="Calibri"/>
              </a:rPr>
              <a:t>HOLLYHOCK HOME</a:t>
            </a:r>
          </a:p>
          <a:p>
            <a:pPr algn="l">
              <a:lnSpc>
                <a:spcPct val="115000"/>
              </a:lnSpc>
              <a:spcAft>
                <a:spcPts val="400"/>
              </a:spcAft>
            </a:pPr>
            <a:r>
              <a:rPr sz="1600" b="0" i="0">
                <a:solidFill>
                  <a:srgbClr val="C5CFBE"/>
                </a:solidFill>
                <a:latin typeface="Calibri"/>
                <a:ea typeface="Calibri"/>
                <a:cs typeface="Calibri"/>
              </a:rPr>
              <a:t>$98–$127 / night</a:t>
            </a:r>
          </a:p>
          <a:p>
            <a:pPr algn="l">
              <a:lnSpc>
                <a:spcPct val="115000"/>
              </a:lnSpc>
              <a:spcAft>
                <a:spcPts val="1400"/>
              </a:spcAft>
            </a:pPr>
            <a:r>
              <a:rPr sz="2800" b="0" i="0">
                <a:solidFill>
                  <a:srgbClr val="FAF7F1"/>
                </a:solidFill>
                <a:latin typeface="Georgia"/>
                <a:ea typeface="Georgia"/>
                <a:cs typeface="Georgia"/>
              </a:rPr>
              <a:t>$2,950–$3,800 / month</a:t>
            </a:r>
          </a:p>
          <a:p>
            <a:pPr algn="l">
              <a:lnSpc>
                <a:spcPct val="130000"/>
              </a:lnSpc>
              <a:spcAft>
                <a:spcPts val="600"/>
              </a:spcAft>
            </a:pPr>
            <a:r>
              <a:rPr sz="1500" b="0" i="0">
                <a:solidFill>
                  <a:srgbClr val="FAF7F1"/>
                </a:solidFill>
                <a:latin typeface="Calibri"/>
                <a:ea typeface="Calibri"/>
                <a:cs typeface="Calibri"/>
              </a:rPr>
              <a:t>Private furnished house or condo. Kitchen, laundry, parking. One invoice.</a:t>
            </a:r>
          </a:p>
        </p:txBody>
      </p:sp>
      <p:sp>
        <p:nvSpPr>
          <p:cNvPr id="10" name="TextBox 9"/>
          <p:cNvSpPr txBox="1"/>
          <p:nvPr/>
        </p:nvSpPr>
        <p:spPr>
          <a:xfrm>
            <a:off x="594360" y="6510528"/>
            <a:ext cx="9326880" cy="256032"/>
          </a:xfrm>
          <a:prstGeom prst="rect">
            <a:avLst/>
          </a:prstGeom>
          <a:noFill/>
        </p:spPr>
        <p:txBody>
          <a:bodyPr wrap="square" anchor="t"/>
          <a:lstStyle/>
          <a:p>
            <a:pPr algn="l">
              <a:lnSpc>
                <a:spcPct val="115000"/>
              </a:lnSpc>
              <a:spcAft>
                <a:spcPts val="0"/>
              </a:spcAft>
            </a:pPr>
            <a:r>
              <a:rPr sz="1000" b="0" i="0">
                <a:solidFill>
                  <a:srgbClr val="6A6358"/>
                </a:solidFill>
                <a:latin typeface="Calibri"/>
                <a:ea typeface="Calibri"/>
                <a:cs typeface="Calibri"/>
              </a:rPr>
              <a:t>Hollyhock Properties LLC  ·  Southwest Michigan  ·  Equal Housing Opportunity</a:t>
            </a:r>
          </a:p>
        </p:txBody>
      </p:sp>
      <p:sp>
        <p:nvSpPr>
          <p:cNvPr id="11" name="TextBox 10"/>
          <p:cNvSpPr txBox="1"/>
          <p:nvPr/>
        </p:nvSpPr>
        <p:spPr>
          <a:xfrm>
            <a:off x="10424160" y="6510528"/>
            <a:ext cx="1188720" cy="256032"/>
          </a:xfrm>
          <a:prstGeom prst="rect">
            <a:avLst/>
          </a:prstGeom>
          <a:noFill/>
        </p:spPr>
        <p:txBody>
          <a:bodyPr wrap="square" anchor="t"/>
          <a:lstStyle/>
          <a:p>
            <a:pPr algn="r">
              <a:lnSpc>
                <a:spcPct val="115000"/>
              </a:lnSpc>
              <a:spcAft>
                <a:spcPts val="0"/>
              </a:spcAft>
            </a:pPr>
            <a:r>
              <a:rPr sz="1000" b="0" i="0">
                <a:solidFill>
                  <a:srgbClr val="6A6358"/>
                </a:solidFill>
                <a:latin typeface="Calibri"/>
                <a:ea typeface="Calibri"/>
                <a:cs typeface="Calibri"/>
              </a:rPr>
              <a:t>6  /  13</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3EEE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6309360" cy="6858000"/>
          </a:xfrm>
          <a:prstGeom prst="rect">
            <a:avLst/>
          </a:prstGeom>
          <a:solidFill>
            <a:srgbClr val="2C382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2806-willa.jpg"/>
          <p:cNvPicPr>
            <a:picLocks noChangeAspect="1"/>
          </p:cNvPicPr>
          <p:nvPr/>
        </p:nvPicPr>
        <p:blipFill>
          <a:blip r:embed="rId2"/>
          <a:stretch>
            <a:fillRect/>
          </a:stretch>
        </p:blipFill>
        <p:spPr>
          <a:xfrm>
            <a:off x="0" y="0"/>
            <a:ext cx="6309360" cy="6858000"/>
          </a:xfrm>
          <a:prstGeom prst="rect">
            <a:avLst/>
          </a:prstGeom>
        </p:spPr>
      </p:pic>
      <p:sp>
        <p:nvSpPr>
          <p:cNvPr id="5" name="Rectangle 4"/>
          <p:cNvSpPr/>
          <p:nvPr/>
        </p:nvSpPr>
        <p:spPr>
          <a:xfrm>
            <a:off x="256032" y="5779008"/>
            <a:ext cx="2606040" cy="658368"/>
          </a:xfrm>
          <a:prstGeom prst="rect">
            <a:avLst/>
          </a:prstGeom>
          <a:solidFill>
            <a:srgbClr val="FAF7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6" name="Picture 5" descr="hollyhock-lockup.png"/>
          <p:cNvPicPr>
            <a:picLocks noChangeAspect="1"/>
          </p:cNvPicPr>
          <p:nvPr/>
        </p:nvPicPr>
        <p:blipFill>
          <a:blip r:embed="rId3"/>
          <a:stretch>
            <a:fillRect/>
          </a:stretch>
        </p:blipFill>
        <p:spPr>
          <a:xfrm>
            <a:off x="365760" y="5870448"/>
            <a:ext cx="982675" cy="475488"/>
          </a:xfrm>
          <a:prstGeom prst="rect">
            <a:avLst/>
          </a:prstGeom>
        </p:spPr>
      </p:pic>
      <p:sp>
        <p:nvSpPr>
          <p:cNvPr id="7" name="TextBox 6"/>
          <p:cNvSpPr txBox="1"/>
          <p:nvPr/>
        </p:nvSpPr>
        <p:spPr>
          <a:xfrm>
            <a:off x="6629400" y="411480"/>
            <a:ext cx="5029200" cy="274320"/>
          </a:xfrm>
          <a:prstGeom prst="rect">
            <a:avLst/>
          </a:prstGeom>
          <a:noFill/>
        </p:spPr>
        <p:txBody>
          <a:bodyPr wrap="square" anchor="t"/>
          <a:lstStyle/>
          <a:p>
            <a:pPr algn="l">
              <a:lnSpc>
                <a:spcPct val="115000"/>
              </a:lnSpc>
              <a:spcAft>
                <a:spcPts val="600"/>
              </a:spcAft>
            </a:pPr>
            <a:r>
              <a:rPr sz="1100" b="1" i="0">
                <a:solidFill>
                  <a:srgbClr val="3D4C38"/>
                </a:solidFill>
                <a:latin typeface="Calibri"/>
                <a:ea typeface="Calibri"/>
                <a:cs typeface="Calibri"/>
              </a:rPr>
              <a:t>ST. JOSEPH, MICHIGAN</a:t>
            </a:r>
          </a:p>
        </p:txBody>
      </p:sp>
      <p:sp>
        <p:nvSpPr>
          <p:cNvPr id="8" name="TextBox 7"/>
          <p:cNvSpPr txBox="1"/>
          <p:nvPr/>
        </p:nvSpPr>
        <p:spPr>
          <a:xfrm>
            <a:off x="6629400" y="731520"/>
            <a:ext cx="5029200" cy="640080"/>
          </a:xfrm>
          <a:prstGeom prst="rect">
            <a:avLst/>
          </a:prstGeom>
          <a:noFill/>
        </p:spPr>
        <p:txBody>
          <a:bodyPr wrap="square" anchor="t"/>
          <a:lstStyle/>
          <a:p>
            <a:pPr algn="l">
              <a:lnSpc>
                <a:spcPct val="115000"/>
              </a:lnSpc>
              <a:spcAft>
                <a:spcPts val="200"/>
              </a:spcAft>
            </a:pPr>
            <a:r>
              <a:rPr sz="3200" b="0" i="0">
                <a:solidFill>
                  <a:srgbClr val="1A1814"/>
                </a:solidFill>
                <a:latin typeface="Georgia"/>
                <a:ea typeface="Georgia"/>
                <a:cs typeface="Georgia"/>
              </a:rPr>
              <a:t>2806 Willa</a:t>
            </a:r>
          </a:p>
        </p:txBody>
      </p:sp>
      <p:sp>
        <p:nvSpPr>
          <p:cNvPr id="9" name="TextBox 8"/>
          <p:cNvSpPr txBox="1"/>
          <p:nvPr/>
        </p:nvSpPr>
        <p:spPr>
          <a:xfrm>
            <a:off x="6629400" y="1371600"/>
            <a:ext cx="5029200" cy="502920"/>
          </a:xfrm>
          <a:prstGeom prst="rect">
            <a:avLst/>
          </a:prstGeom>
          <a:noFill/>
        </p:spPr>
        <p:txBody>
          <a:bodyPr wrap="square" anchor="t"/>
          <a:lstStyle/>
          <a:p>
            <a:pPr algn="l">
              <a:lnSpc>
                <a:spcPct val="115000"/>
              </a:lnSpc>
              <a:spcAft>
                <a:spcPts val="200"/>
              </a:spcAft>
            </a:pPr>
            <a:r>
              <a:rPr sz="1300" b="0" i="0">
                <a:solidFill>
                  <a:srgbClr val="6A6358"/>
                </a:solidFill>
                <a:latin typeface="Calibri"/>
                <a:ea typeface="Calibri"/>
                <a:cs typeface="Calibri"/>
              </a:rPr>
              <a:t>2806 Willa Drive</a:t>
            </a:r>
          </a:p>
          <a:p>
            <a:pPr algn="l">
              <a:lnSpc>
                <a:spcPct val="115000"/>
              </a:lnSpc>
              <a:spcAft>
                <a:spcPts val="600"/>
              </a:spcAft>
            </a:pPr>
            <a:r>
              <a:rPr sz="1400" b="1" i="0">
                <a:solidFill>
                  <a:srgbClr val="3D4C38"/>
                </a:solidFill>
                <a:latin typeface="Calibri"/>
                <a:ea typeface="Calibri"/>
                <a:cs typeface="Calibri"/>
              </a:rPr>
              <a:t>1,232 sq. ft.  ·  2 bedrooms  ·  1 bath   ·   $2,950 / month</a:t>
            </a:r>
          </a:p>
        </p:txBody>
      </p:sp>
      <p:sp>
        <p:nvSpPr>
          <p:cNvPr id="10" name="Rectangle 9"/>
          <p:cNvSpPr/>
          <p:nvPr/>
        </p:nvSpPr>
        <p:spPr>
          <a:xfrm>
            <a:off x="6629400" y="1965960"/>
            <a:ext cx="1005840" cy="45720"/>
          </a:xfrm>
          <a:prstGeom prst="rect">
            <a:avLst/>
          </a:prstGeom>
          <a:solidFill>
            <a:srgbClr val="3D4C3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6629400" y="2103120"/>
            <a:ext cx="5029200" cy="274320"/>
          </a:xfrm>
          <a:prstGeom prst="rect">
            <a:avLst/>
          </a:prstGeom>
          <a:noFill/>
        </p:spPr>
        <p:txBody>
          <a:bodyPr wrap="square" anchor="t"/>
          <a:lstStyle/>
          <a:p>
            <a:pPr algn="l">
              <a:lnSpc>
                <a:spcPct val="115000"/>
              </a:lnSpc>
              <a:spcAft>
                <a:spcPts val="600"/>
              </a:spcAft>
            </a:pPr>
            <a:r>
              <a:rPr sz="1100" b="1" i="0">
                <a:solidFill>
                  <a:srgbClr val="3D4C38"/>
                </a:solidFill>
                <a:latin typeface="Calibri"/>
                <a:ea typeface="Calibri"/>
                <a:cs typeface="Calibri"/>
              </a:rPr>
              <a:t>SPACE</a:t>
            </a:r>
          </a:p>
        </p:txBody>
      </p:sp>
      <p:sp>
        <p:nvSpPr>
          <p:cNvPr id="12" name="TextBox 11"/>
          <p:cNvSpPr txBox="1"/>
          <p:nvPr/>
        </p:nvSpPr>
        <p:spPr>
          <a:xfrm>
            <a:off x="6629400" y="2377440"/>
            <a:ext cx="5029200" cy="1554480"/>
          </a:xfrm>
          <a:prstGeom prst="rect">
            <a:avLst/>
          </a:prstGeom>
          <a:noFill/>
        </p:spPr>
        <p:txBody>
          <a:bodyPr wrap="square" anchor="t"/>
          <a:lstStyle/>
          <a:p>
            <a:pPr algn="l">
              <a:lnSpc>
                <a:spcPct val="130000"/>
              </a:lnSpc>
              <a:spcAft>
                <a:spcPts val="600"/>
              </a:spcAft>
            </a:pPr>
            <a:r>
              <a:rPr sz="1500" b="0" i="0">
                <a:solidFill>
                  <a:srgbClr val="1A1814"/>
                </a:solidFill>
                <a:latin typeface="Calibri"/>
                <a:ea typeface="Calibri"/>
                <a:cs typeface="Calibri"/>
              </a:rPr>
              <a:t>Private furnished mid-century brick ranch. Two queen bedrooms, stainless kitchen, on-site laundry, attached garage, patio, AT&amp;T Fiber, and Level 2 EV charging.</a:t>
            </a:r>
          </a:p>
        </p:txBody>
      </p:sp>
      <p:sp>
        <p:nvSpPr>
          <p:cNvPr id="13" name="TextBox 12"/>
          <p:cNvSpPr txBox="1"/>
          <p:nvPr/>
        </p:nvSpPr>
        <p:spPr>
          <a:xfrm>
            <a:off x="6629400" y="4023360"/>
            <a:ext cx="5029200" cy="274320"/>
          </a:xfrm>
          <a:prstGeom prst="rect">
            <a:avLst/>
          </a:prstGeom>
          <a:noFill/>
        </p:spPr>
        <p:txBody>
          <a:bodyPr wrap="square" anchor="t"/>
          <a:lstStyle/>
          <a:p>
            <a:pPr algn="l">
              <a:lnSpc>
                <a:spcPct val="115000"/>
              </a:lnSpc>
              <a:spcAft>
                <a:spcPts val="600"/>
              </a:spcAft>
            </a:pPr>
            <a:r>
              <a:rPr sz="1100" b="1" i="0">
                <a:solidFill>
                  <a:srgbClr val="3D4C38"/>
                </a:solidFill>
                <a:latin typeface="Calibri"/>
                <a:ea typeface="Calibri"/>
                <a:cs typeface="Calibri"/>
              </a:rPr>
              <a:t>NEIGHBORHOOD</a:t>
            </a:r>
          </a:p>
        </p:txBody>
      </p:sp>
      <p:sp>
        <p:nvSpPr>
          <p:cNvPr id="14" name="TextBox 13"/>
          <p:cNvSpPr txBox="1"/>
          <p:nvPr/>
        </p:nvSpPr>
        <p:spPr>
          <a:xfrm>
            <a:off x="6629400" y="4297680"/>
            <a:ext cx="5029200" cy="1097280"/>
          </a:xfrm>
          <a:prstGeom prst="rect">
            <a:avLst/>
          </a:prstGeom>
          <a:noFill/>
        </p:spPr>
        <p:txBody>
          <a:bodyPr wrap="square" anchor="t"/>
          <a:lstStyle/>
          <a:p>
            <a:pPr algn="l">
              <a:lnSpc>
                <a:spcPct val="130000"/>
              </a:lnSpc>
              <a:spcAft>
                <a:spcPts val="600"/>
              </a:spcAft>
            </a:pPr>
            <a:r>
              <a:rPr sz="1500" b="0" i="0">
                <a:solidFill>
                  <a:srgbClr val="1A1814"/>
                </a:solidFill>
                <a:latin typeface="Calibri"/>
                <a:ea typeface="Calibri"/>
                <a:cs typeface="Calibri"/>
              </a:rPr>
              <a:t>Quiet St. Joseph neighborhood. Corewell Health Lakeland, downtown, Lake Michigan, I-94, and the Cook corridor are convenient.</a:t>
            </a:r>
          </a:p>
        </p:txBody>
      </p:sp>
      <p:sp>
        <p:nvSpPr>
          <p:cNvPr id="15" name="TextBox 14"/>
          <p:cNvSpPr txBox="1"/>
          <p:nvPr/>
        </p:nvSpPr>
        <p:spPr>
          <a:xfrm>
            <a:off x="6629400" y="5532120"/>
            <a:ext cx="5029200" cy="640080"/>
          </a:xfrm>
          <a:prstGeom prst="rect">
            <a:avLst/>
          </a:prstGeom>
          <a:noFill/>
        </p:spPr>
        <p:txBody>
          <a:bodyPr wrap="square" anchor="t"/>
          <a:lstStyle/>
          <a:p>
            <a:pPr algn="l">
              <a:lnSpc>
                <a:spcPct val="115000"/>
              </a:lnSpc>
              <a:spcAft>
                <a:spcPts val="600"/>
              </a:spcAft>
            </a:pPr>
            <a:r>
              <a:rPr sz="1300" b="0" i="0">
                <a:solidFill>
                  <a:srgbClr val="3D4C38"/>
                </a:solidFill>
                <a:latin typeface="Calibri"/>
                <a:ea typeface="Calibri"/>
                <a:cs typeface="Calibri"/>
              </a:rPr>
              <a:t>Private home  ·  Garage  ·  Fiber  ·  EV charging  ·  Laundry</a:t>
            </a:r>
          </a:p>
          <a:p>
            <a:pPr algn="l">
              <a:lnSpc>
                <a:spcPct val="115000"/>
              </a:lnSpc>
              <a:spcAft>
                <a:spcPts val="0"/>
              </a:spcAft>
            </a:pPr>
            <a:r>
              <a:rPr sz="1200" b="0" i="0">
                <a:solidFill>
                  <a:srgbClr val="6A6358"/>
                </a:solidFill>
                <a:latin typeface="Calibri"/>
                <a:ea typeface="Calibri"/>
                <a:cs typeface="Calibri"/>
              </a:rPr>
              <a:t>$2,950 / month published  ·  confirmed at inquiry</a:t>
            </a:r>
          </a:p>
        </p:txBody>
      </p:sp>
      <p:sp>
        <p:nvSpPr>
          <p:cNvPr id="16" name="TextBox 15"/>
          <p:cNvSpPr txBox="1"/>
          <p:nvPr/>
        </p:nvSpPr>
        <p:spPr>
          <a:xfrm>
            <a:off x="594360" y="6510528"/>
            <a:ext cx="9326880" cy="256032"/>
          </a:xfrm>
          <a:prstGeom prst="rect">
            <a:avLst/>
          </a:prstGeom>
          <a:noFill/>
        </p:spPr>
        <p:txBody>
          <a:bodyPr wrap="square" anchor="t"/>
          <a:lstStyle/>
          <a:p>
            <a:pPr algn="l">
              <a:lnSpc>
                <a:spcPct val="115000"/>
              </a:lnSpc>
              <a:spcAft>
                <a:spcPts val="0"/>
              </a:spcAft>
            </a:pPr>
            <a:r>
              <a:rPr sz="1000" b="0" i="0">
                <a:solidFill>
                  <a:srgbClr val="6A6358"/>
                </a:solidFill>
                <a:latin typeface="Calibri"/>
                <a:ea typeface="Calibri"/>
                <a:cs typeface="Calibri"/>
              </a:rPr>
              <a:t>Hollyhock Properties LLC  ·  Southwest Michigan  ·  Equal Housing Opportunity</a:t>
            </a:r>
          </a:p>
        </p:txBody>
      </p:sp>
      <p:sp>
        <p:nvSpPr>
          <p:cNvPr id="17" name="TextBox 16"/>
          <p:cNvSpPr txBox="1"/>
          <p:nvPr/>
        </p:nvSpPr>
        <p:spPr>
          <a:xfrm>
            <a:off x="10424160" y="6510528"/>
            <a:ext cx="1188720" cy="256032"/>
          </a:xfrm>
          <a:prstGeom prst="rect">
            <a:avLst/>
          </a:prstGeom>
          <a:noFill/>
        </p:spPr>
        <p:txBody>
          <a:bodyPr wrap="square" anchor="t"/>
          <a:lstStyle/>
          <a:p>
            <a:pPr algn="r">
              <a:lnSpc>
                <a:spcPct val="115000"/>
              </a:lnSpc>
              <a:spcAft>
                <a:spcPts val="0"/>
              </a:spcAft>
            </a:pPr>
            <a:r>
              <a:rPr sz="1000" b="0" i="0">
                <a:solidFill>
                  <a:srgbClr val="6A6358"/>
                </a:solidFill>
                <a:latin typeface="Calibri"/>
                <a:ea typeface="Calibri"/>
                <a:cs typeface="Calibri"/>
              </a:rPr>
              <a:t>7  /  13</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3EEE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6309360" cy="6858000"/>
          </a:xfrm>
          <a:prstGeom prst="rect">
            <a:avLst/>
          </a:prstGeom>
          <a:solidFill>
            <a:srgbClr val="2C382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517-kingsley.jpg"/>
          <p:cNvPicPr>
            <a:picLocks noChangeAspect="1"/>
          </p:cNvPicPr>
          <p:nvPr/>
        </p:nvPicPr>
        <p:blipFill>
          <a:blip r:embed="rId2"/>
          <a:stretch>
            <a:fillRect/>
          </a:stretch>
        </p:blipFill>
        <p:spPr>
          <a:xfrm>
            <a:off x="0" y="0"/>
            <a:ext cx="6309360" cy="6858000"/>
          </a:xfrm>
          <a:prstGeom prst="rect">
            <a:avLst/>
          </a:prstGeom>
        </p:spPr>
      </p:pic>
      <p:sp>
        <p:nvSpPr>
          <p:cNvPr id="5" name="Rectangle 4"/>
          <p:cNvSpPr/>
          <p:nvPr/>
        </p:nvSpPr>
        <p:spPr>
          <a:xfrm>
            <a:off x="256032" y="5779008"/>
            <a:ext cx="2606040" cy="658368"/>
          </a:xfrm>
          <a:prstGeom prst="rect">
            <a:avLst/>
          </a:prstGeom>
          <a:solidFill>
            <a:srgbClr val="FAF7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6" name="Picture 5" descr="hollyhock-lockup.png"/>
          <p:cNvPicPr>
            <a:picLocks noChangeAspect="1"/>
          </p:cNvPicPr>
          <p:nvPr/>
        </p:nvPicPr>
        <p:blipFill>
          <a:blip r:embed="rId3"/>
          <a:stretch>
            <a:fillRect/>
          </a:stretch>
        </p:blipFill>
        <p:spPr>
          <a:xfrm>
            <a:off x="365760" y="5870448"/>
            <a:ext cx="982675" cy="475488"/>
          </a:xfrm>
          <a:prstGeom prst="rect">
            <a:avLst/>
          </a:prstGeom>
        </p:spPr>
      </p:pic>
      <p:sp>
        <p:nvSpPr>
          <p:cNvPr id="7" name="TextBox 6"/>
          <p:cNvSpPr txBox="1"/>
          <p:nvPr/>
        </p:nvSpPr>
        <p:spPr>
          <a:xfrm>
            <a:off x="6629400" y="411480"/>
            <a:ext cx="5029200" cy="274320"/>
          </a:xfrm>
          <a:prstGeom prst="rect">
            <a:avLst/>
          </a:prstGeom>
          <a:noFill/>
        </p:spPr>
        <p:txBody>
          <a:bodyPr wrap="square" anchor="t"/>
          <a:lstStyle/>
          <a:p>
            <a:pPr algn="l">
              <a:lnSpc>
                <a:spcPct val="115000"/>
              </a:lnSpc>
              <a:spcAft>
                <a:spcPts val="600"/>
              </a:spcAft>
            </a:pPr>
            <a:r>
              <a:rPr sz="1100" b="1" i="0">
                <a:solidFill>
                  <a:srgbClr val="3D4C38"/>
                </a:solidFill>
                <a:latin typeface="Calibri"/>
                <a:ea typeface="Calibri"/>
                <a:cs typeface="Calibri"/>
              </a:rPr>
              <a:t>ST. JOSEPH, MICHIGAN</a:t>
            </a:r>
          </a:p>
        </p:txBody>
      </p:sp>
      <p:sp>
        <p:nvSpPr>
          <p:cNvPr id="8" name="TextBox 7"/>
          <p:cNvSpPr txBox="1"/>
          <p:nvPr/>
        </p:nvSpPr>
        <p:spPr>
          <a:xfrm>
            <a:off x="6629400" y="731520"/>
            <a:ext cx="5029200" cy="640080"/>
          </a:xfrm>
          <a:prstGeom prst="rect">
            <a:avLst/>
          </a:prstGeom>
          <a:noFill/>
        </p:spPr>
        <p:txBody>
          <a:bodyPr wrap="square" anchor="t"/>
          <a:lstStyle/>
          <a:p>
            <a:pPr algn="l">
              <a:lnSpc>
                <a:spcPct val="115000"/>
              </a:lnSpc>
              <a:spcAft>
                <a:spcPts val="200"/>
              </a:spcAft>
            </a:pPr>
            <a:r>
              <a:rPr sz="3200" b="0" i="0">
                <a:solidFill>
                  <a:srgbClr val="1A1814"/>
                </a:solidFill>
                <a:latin typeface="Georgia"/>
                <a:ea typeface="Georgia"/>
                <a:cs typeface="Georgia"/>
              </a:rPr>
              <a:t>517 Kingsley</a:t>
            </a:r>
          </a:p>
        </p:txBody>
      </p:sp>
      <p:sp>
        <p:nvSpPr>
          <p:cNvPr id="9" name="TextBox 8"/>
          <p:cNvSpPr txBox="1"/>
          <p:nvPr/>
        </p:nvSpPr>
        <p:spPr>
          <a:xfrm>
            <a:off x="6629400" y="1371600"/>
            <a:ext cx="5029200" cy="502920"/>
          </a:xfrm>
          <a:prstGeom prst="rect">
            <a:avLst/>
          </a:prstGeom>
          <a:noFill/>
        </p:spPr>
        <p:txBody>
          <a:bodyPr wrap="square" anchor="t"/>
          <a:lstStyle/>
          <a:p>
            <a:pPr algn="l">
              <a:lnSpc>
                <a:spcPct val="115000"/>
              </a:lnSpc>
              <a:spcAft>
                <a:spcPts val="200"/>
              </a:spcAft>
            </a:pPr>
            <a:r>
              <a:rPr sz="1300" b="0" i="0">
                <a:solidFill>
                  <a:srgbClr val="6A6358"/>
                </a:solidFill>
                <a:latin typeface="Calibri"/>
                <a:ea typeface="Calibri"/>
                <a:cs typeface="Calibri"/>
              </a:rPr>
              <a:t>517 Kingsley Ave</a:t>
            </a:r>
          </a:p>
          <a:p>
            <a:pPr algn="l">
              <a:lnSpc>
                <a:spcPct val="115000"/>
              </a:lnSpc>
              <a:spcAft>
                <a:spcPts val="600"/>
              </a:spcAft>
            </a:pPr>
            <a:r>
              <a:rPr sz="1400" b="1" i="0">
                <a:solidFill>
                  <a:srgbClr val="3D4C38"/>
                </a:solidFill>
                <a:latin typeface="Calibri"/>
                <a:ea typeface="Calibri"/>
                <a:cs typeface="Calibri"/>
              </a:rPr>
              <a:t>1,200+ sq. ft.  ·  2 bedrooms  ·  1 bath   ·   $3,000 / month</a:t>
            </a:r>
          </a:p>
        </p:txBody>
      </p:sp>
      <p:sp>
        <p:nvSpPr>
          <p:cNvPr id="10" name="Rectangle 9"/>
          <p:cNvSpPr/>
          <p:nvPr/>
        </p:nvSpPr>
        <p:spPr>
          <a:xfrm>
            <a:off x="6629400" y="1965960"/>
            <a:ext cx="1005840" cy="45720"/>
          </a:xfrm>
          <a:prstGeom prst="rect">
            <a:avLst/>
          </a:prstGeom>
          <a:solidFill>
            <a:srgbClr val="3D4C3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6629400" y="2103120"/>
            <a:ext cx="5029200" cy="274320"/>
          </a:xfrm>
          <a:prstGeom prst="rect">
            <a:avLst/>
          </a:prstGeom>
          <a:noFill/>
        </p:spPr>
        <p:txBody>
          <a:bodyPr wrap="square" anchor="t"/>
          <a:lstStyle/>
          <a:p>
            <a:pPr algn="l">
              <a:lnSpc>
                <a:spcPct val="115000"/>
              </a:lnSpc>
              <a:spcAft>
                <a:spcPts val="600"/>
              </a:spcAft>
            </a:pPr>
            <a:r>
              <a:rPr sz="1100" b="1" i="0">
                <a:solidFill>
                  <a:srgbClr val="3D4C38"/>
                </a:solidFill>
                <a:latin typeface="Calibri"/>
                <a:ea typeface="Calibri"/>
                <a:cs typeface="Calibri"/>
              </a:rPr>
              <a:t>SPACE</a:t>
            </a:r>
          </a:p>
        </p:txBody>
      </p:sp>
      <p:sp>
        <p:nvSpPr>
          <p:cNvPr id="12" name="TextBox 11"/>
          <p:cNvSpPr txBox="1"/>
          <p:nvPr/>
        </p:nvSpPr>
        <p:spPr>
          <a:xfrm>
            <a:off x="6629400" y="2377440"/>
            <a:ext cx="5029200" cy="1554480"/>
          </a:xfrm>
          <a:prstGeom prst="rect">
            <a:avLst/>
          </a:prstGeom>
          <a:noFill/>
        </p:spPr>
        <p:txBody>
          <a:bodyPr wrap="square" anchor="t"/>
          <a:lstStyle/>
          <a:p>
            <a:pPr algn="l">
              <a:lnSpc>
                <a:spcPct val="130000"/>
              </a:lnSpc>
              <a:spcAft>
                <a:spcPts val="600"/>
              </a:spcAft>
            </a:pPr>
            <a:r>
              <a:rPr sz="1500" b="0" i="0">
                <a:solidFill>
                  <a:srgbClr val="1A1814"/>
                </a:solidFill>
                <a:latin typeface="Calibri"/>
                <a:ea typeface="Calibri"/>
                <a:cs typeface="Calibri"/>
              </a:rPr>
              <a:t>Furnished two-bedroom with hardwood floors, fireplace, open kitchen, and a separate family room that can work as an office. Full basement storage and an oversized two-car garage.</a:t>
            </a:r>
          </a:p>
        </p:txBody>
      </p:sp>
      <p:sp>
        <p:nvSpPr>
          <p:cNvPr id="13" name="TextBox 12"/>
          <p:cNvSpPr txBox="1"/>
          <p:nvPr/>
        </p:nvSpPr>
        <p:spPr>
          <a:xfrm>
            <a:off x="6629400" y="4023360"/>
            <a:ext cx="5029200" cy="274320"/>
          </a:xfrm>
          <a:prstGeom prst="rect">
            <a:avLst/>
          </a:prstGeom>
          <a:noFill/>
        </p:spPr>
        <p:txBody>
          <a:bodyPr wrap="square" anchor="t"/>
          <a:lstStyle/>
          <a:p>
            <a:pPr algn="l">
              <a:lnSpc>
                <a:spcPct val="115000"/>
              </a:lnSpc>
              <a:spcAft>
                <a:spcPts val="600"/>
              </a:spcAft>
            </a:pPr>
            <a:r>
              <a:rPr sz="1100" b="1" i="0">
                <a:solidFill>
                  <a:srgbClr val="3D4C38"/>
                </a:solidFill>
                <a:latin typeface="Calibri"/>
                <a:ea typeface="Calibri"/>
                <a:cs typeface="Calibri"/>
              </a:rPr>
              <a:t>NEIGHBORHOOD</a:t>
            </a:r>
          </a:p>
        </p:txBody>
      </p:sp>
      <p:sp>
        <p:nvSpPr>
          <p:cNvPr id="14" name="TextBox 13"/>
          <p:cNvSpPr txBox="1"/>
          <p:nvPr/>
        </p:nvSpPr>
        <p:spPr>
          <a:xfrm>
            <a:off x="6629400" y="4297680"/>
            <a:ext cx="5029200" cy="1097280"/>
          </a:xfrm>
          <a:prstGeom prst="rect">
            <a:avLst/>
          </a:prstGeom>
          <a:noFill/>
        </p:spPr>
        <p:txBody>
          <a:bodyPr wrap="square" anchor="t"/>
          <a:lstStyle/>
          <a:p>
            <a:pPr algn="l">
              <a:lnSpc>
                <a:spcPct val="130000"/>
              </a:lnSpc>
              <a:spcAft>
                <a:spcPts val="600"/>
              </a:spcAft>
            </a:pPr>
            <a:r>
              <a:rPr sz="1500" b="0" i="0">
                <a:solidFill>
                  <a:srgbClr val="1A1814"/>
                </a:solidFill>
                <a:latin typeface="Calibri"/>
                <a:ea typeface="Calibri"/>
                <a:cs typeface="Calibri"/>
              </a:rPr>
              <a:t>Minutes from Corewell Health Lakeland and downtown St. Joseph. Lions Park Beach, Silver Beach, and Lake Michigan are close.</a:t>
            </a:r>
          </a:p>
        </p:txBody>
      </p:sp>
      <p:sp>
        <p:nvSpPr>
          <p:cNvPr id="15" name="TextBox 14"/>
          <p:cNvSpPr txBox="1"/>
          <p:nvPr/>
        </p:nvSpPr>
        <p:spPr>
          <a:xfrm>
            <a:off x="6629400" y="5532120"/>
            <a:ext cx="5029200" cy="640080"/>
          </a:xfrm>
          <a:prstGeom prst="rect">
            <a:avLst/>
          </a:prstGeom>
          <a:noFill/>
        </p:spPr>
        <p:txBody>
          <a:bodyPr wrap="square" anchor="t"/>
          <a:lstStyle/>
          <a:p>
            <a:pPr algn="l">
              <a:lnSpc>
                <a:spcPct val="115000"/>
              </a:lnSpc>
              <a:spcAft>
                <a:spcPts val="600"/>
              </a:spcAft>
            </a:pPr>
            <a:r>
              <a:rPr sz="1300" b="0" i="0">
                <a:solidFill>
                  <a:srgbClr val="3D4C38"/>
                </a:solidFill>
                <a:latin typeface="Calibri"/>
                <a:ea typeface="Calibri"/>
                <a:cs typeface="Calibri"/>
              </a:rPr>
              <a:t>2-car garage  ·  Fireplace  ·  Flex room  ·  Basement  ·  Downtown</a:t>
            </a:r>
          </a:p>
          <a:p>
            <a:pPr algn="l">
              <a:lnSpc>
                <a:spcPct val="115000"/>
              </a:lnSpc>
              <a:spcAft>
                <a:spcPts val="0"/>
              </a:spcAft>
            </a:pPr>
            <a:r>
              <a:rPr sz="1200" b="0" i="0">
                <a:solidFill>
                  <a:srgbClr val="6A6358"/>
                </a:solidFill>
                <a:latin typeface="Calibri"/>
                <a:ea typeface="Calibri"/>
                <a:cs typeface="Calibri"/>
              </a:rPr>
              <a:t>$3,000 / month published  ·  confirmed at inquiry</a:t>
            </a:r>
          </a:p>
        </p:txBody>
      </p:sp>
      <p:sp>
        <p:nvSpPr>
          <p:cNvPr id="16" name="TextBox 15"/>
          <p:cNvSpPr txBox="1"/>
          <p:nvPr/>
        </p:nvSpPr>
        <p:spPr>
          <a:xfrm>
            <a:off x="594360" y="6510528"/>
            <a:ext cx="9326880" cy="256032"/>
          </a:xfrm>
          <a:prstGeom prst="rect">
            <a:avLst/>
          </a:prstGeom>
          <a:noFill/>
        </p:spPr>
        <p:txBody>
          <a:bodyPr wrap="square" anchor="t"/>
          <a:lstStyle/>
          <a:p>
            <a:pPr algn="l">
              <a:lnSpc>
                <a:spcPct val="115000"/>
              </a:lnSpc>
              <a:spcAft>
                <a:spcPts val="0"/>
              </a:spcAft>
            </a:pPr>
            <a:r>
              <a:rPr sz="1000" b="0" i="0">
                <a:solidFill>
                  <a:srgbClr val="6A6358"/>
                </a:solidFill>
                <a:latin typeface="Calibri"/>
                <a:ea typeface="Calibri"/>
                <a:cs typeface="Calibri"/>
              </a:rPr>
              <a:t>Hollyhock Properties LLC  ·  Southwest Michigan  ·  Equal Housing Opportunity</a:t>
            </a:r>
          </a:p>
        </p:txBody>
      </p:sp>
      <p:sp>
        <p:nvSpPr>
          <p:cNvPr id="17" name="TextBox 16"/>
          <p:cNvSpPr txBox="1"/>
          <p:nvPr/>
        </p:nvSpPr>
        <p:spPr>
          <a:xfrm>
            <a:off x="10424160" y="6510528"/>
            <a:ext cx="1188720" cy="256032"/>
          </a:xfrm>
          <a:prstGeom prst="rect">
            <a:avLst/>
          </a:prstGeom>
          <a:noFill/>
        </p:spPr>
        <p:txBody>
          <a:bodyPr wrap="square" anchor="t"/>
          <a:lstStyle/>
          <a:p>
            <a:pPr algn="r">
              <a:lnSpc>
                <a:spcPct val="115000"/>
              </a:lnSpc>
              <a:spcAft>
                <a:spcPts val="0"/>
              </a:spcAft>
            </a:pPr>
            <a:r>
              <a:rPr sz="1000" b="0" i="0">
                <a:solidFill>
                  <a:srgbClr val="6A6358"/>
                </a:solidFill>
                <a:latin typeface="Calibri"/>
                <a:ea typeface="Calibri"/>
                <a:cs typeface="Calibri"/>
              </a:rPr>
              <a:t>8  /  13</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3EEE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6309360" cy="6858000"/>
          </a:xfrm>
          <a:prstGeom prst="rect">
            <a:avLst/>
          </a:prstGeom>
          <a:solidFill>
            <a:srgbClr val="2C382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harborside.jpg"/>
          <p:cNvPicPr>
            <a:picLocks noChangeAspect="1"/>
          </p:cNvPicPr>
          <p:nvPr/>
        </p:nvPicPr>
        <p:blipFill>
          <a:blip r:embed="rId2"/>
          <a:stretch>
            <a:fillRect/>
          </a:stretch>
        </p:blipFill>
        <p:spPr>
          <a:xfrm>
            <a:off x="0" y="0"/>
            <a:ext cx="6309360" cy="6858000"/>
          </a:xfrm>
          <a:prstGeom prst="rect">
            <a:avLst/>
          </a:prstGeom>
        </p:spPr>
      </p:pic>
      <p:sp>
        <p:nvSpPr>
          <p:cNvPr id="5" name="Rectangle 4"/>
          <p:cNvSpPr/>
          <p:nvPr/>
        </p:nvSpPr>
        <p:spPr>
          <a:xfrm>
            <a:off x="256032" y="5779008"/>
            <a:ext cx="2606040" cy="658368"/>
          </a:xfrm>
          <a:prstGeom prst="rect">
            <a:avLst/>
          </a:prstGeom>
          <a:solidFill>
            <a:srgbClr val="FAF7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6" name="Picture 5" descr="hollyhock-lockup.png"/>
          <p:cNvPicPr>
            <a:picLocks noChangeAspect="1"/>
          </p:cNvPicPr>
          <p:nvPr/>
        </p:nvPicPr>
        <p:blipFill>
          <a:blip r:embed="rId3"/>
          <a:stretch>
            <a:fillRect/>
          </a:stretch>
        </p:blipFill>
        <p:spPr>
          <a:xfrm>
            <a:off x="365760" y="5870448"/>
            <a:ext cx="982675" cy="475488"/>
          </a:xfrm>
          <a:prstGeom prst="rect">
            <a:avLst/>
          </a:prstGeom>
        </p:spPr>
      </p:pic>
      <p:sp>
        <p:nvSpPr>
          <p:cNvPr id="7" name="TextBox 6"/>
          <p:cNvSpPr txBox="1"/>
          <p:nvPr/>
        </p:nvSpPr>
        <p:spPr>
          <a:xfrm>
            <a:off x="6629400" y="411480"/>
            <a:ext cx="5029200" cy="274320"/>
          </a:xfrm>
          <a:prstGeom prst="rect">
            <a:avLst/>
          </a:prstGeom>
          <a:noFill/>
        </p:spPr>
        <p:txBody>
          <a:bodyPr wrap="square" anchor="t"/>
          <a:lstStyle/>
          <a:p>
            <a:pPr algn="l">
              <a:lnSpc>
                <a:spcPct val="115000"/>
              </a:lnSpc>
              <a:spcAft>
                <a:spcPts val="600"/>
              </a:spcAft>
            </a:pPr>
            <a:r>
              <a:rPr sz="1100" b="1" i="0">
                <a:solidFill>
                  <a:srgbClr val="3D4C38"/>
                </a:solidFill>
                <a:latin typeface="Calibri"/>
                <a:ea typeface="Calibri"/>
                <a:cs typeface="Calibri"/>
              </a:rPr>
              <a:t>SOUTH HAVEN, MICHIGAN</a:t>
            </a:r>
          </a:p>
        </p:txBody>
      </p:sp>
      <p:sp>
        <p:nvSpPr>
          <p:cNvPr id="8" name="TextBox 7"/>
          <p:cNvSpPr txBox="1"/>
          <p:nvPr/>
        </p:nvSpPr>
        <p:spPr>
          <a:xfrm>
            <a:off x="6629400" y="731520"/>
            <a:ext cx="5029200" cy="640080"/>
          </a:xfrm>
          <a:prstGeom prst="rect">
            <a:avLst/>
          </a:prstGeom>
          <a:noFill/>
        </p:spPr>
        <p:txBody>
          <a:bodyPr wrap="square" anchor="t"/>
          <a:lstStyle/>
          <a:p>
            <a:pPr algn="l">
              <a:lnSpc>
                <a:spcPct val="115000"/>
              </a:lnSpc>
              <a:spcAft>
                <a:spcPts val="200"/>
              </a:spcAft>
            </a:pPr>
            <a:r>
              <a:rPr sz="3200" b="0" i="0">
                <a:solidFill>
                  <a:srgbClr val="1A1814"/>
                </a:solidFill>
                <a:latin typeface="Georgia"/>
                <a:ea typeface="Georgia"/>
                <a:cs typeface="Georgia"/>
              </a:rPr>
              <a:t>Harborside</a:t>
            </a:r>
          </a:p>
        </p:txBody>
      </p:sp>
      <p:sp>
        <p:nvSpPr>
          <p:cNvPr id="9" name="TextBox 8"/>
          <p:cNvSpPr txBox="1"/>
          <p:nvPr/>
        </p:nvSpPr>
        <p:spPr>
          <a:xfrm>
            <a:off x="6629400" y="1371600"/>
            <a:ext cx="5029200" cy="502920"/>
          </a:xfrm>
          <a:prstGeom prst="rect">
            <a:avLst/>
          </a:prstGeom>
          <a:noFill/>
        </p:spPr>
        <p:txBody>
          <a:bodyPr wrap="square" anchor="t"/>
          <a:lstStyle/>
          <a:p>
            <a:pPr algn="l">
              <a:lnSpc>
                <a:spcPct val="115000"/>
              </a:lnSpc>
              <a:spcAft>
                <a:spcPts val="200"/>
              </a:spcAft>
            </a:pPr>
            <a:r>
              <a:rPr sz="1300" b="0" i="0">
                <a:solidFill>
                  <a:srgbClr val="6A6358"/>
                </a:solidFill>
                <a:latin typeface="Calibri"/>
                <a:ea typeface="Calibri"/>
                <a:cs typeface="Calibri"/>
              </a:rPr>
              <a:t>Quaker Square</a:t>
            </a:r>
          </a:p>
          <a:p>
            <a:pPr algn="l">
              <a:lnSpc>
                <a:spcPct val="115000"/>
              </a:lnSpc>
              <a:spcAft>
                <a:spcPts val="600"/>
              </a:spcAft>
            </a:pPr>
            <a:r>
              <a:rPr sz="1400" b="1" i="0">
                <a:solidFill>
                  <a:srgbClr val="3D4C38"/>
                </a:solidFill>
                <a:latin typeface="Calibri"/>
                <a:ea typeface="Calibri"/>
                <a:cs typeface="Calibri"/>
              </a:rPr>
              <a:t>1,200 sq. ft.  ·  2 bedrooms  ·  2 baths   ·   $3,750 / month</a:t>
            </a:r>
          </a:p>
        </p:txBody>
      </p:sp>
      <p:sp>
        <p:nvSpPr>
          <p:cNvPr id="10" name="Rectangle 9"/>
          <p:cNvSpPr/>
          <p:nvPr/>
        </p:nvSpPr>
        <p:spPr>
          <a:xfrm>
            <a:off x="6629400" y="1965960"/>
            <a:ext cx="1005840" cy="45720"/>
          </a:xfrm>
          <a:prstGeom prst="rect">
            <a:avLst/>
          </a:prstGeom>
          <a:solidFill>
            <a:srgbClr val="3D4C3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6629400" y="2103120"/>
            <a:ext cx="5029200" cy="274320"/>
          </a:xfrm>
          <a:prstGeom prst="rect">
            <a:avLst/>
          </a:prstGeom>
          <a:noFill/>
        </p:spPr>
        <p:txBody>
          <a:bodyPr wrap="square" anchor="t"/>
          <a:lstStyle/>
          <a:p>
            <a:pPr algn="l">
              <a:lnSpc>
                <a:spcPct val="115000"/>
              </a:lnSpc>
              <a:spcAft>
                <a:spcPts val="600"/>
              </a:spcAft>
            </a:pPr>
            <a:r>
              <a:rPr sz="1100" b="1" i="0">
                <a:solidFill>
                  <a:srgbClr val="3D4C38"/>
                </a:solidFill>
                <a:latin typeface="Calibri"/>
                <a:ea typeface="Calibri"/>
                <a:cs typeface="Calibri"/>
              </a:rPr>
              <a:t>SPACE</a:t>
            </a:r>
          </a:p>
        </p:txBody>
      </p:sp>
      <p:sp>
        <p:nvSpPr>
          <p:cNvPr id="12" name="TextBox 11"/>
          <p:cNvSpPr txBox="1"/>
          <p:nvPr/>
        </p:nvSpPr>
        <p:spPr>
          <a:xfrm>
            <a:off x="6629400" y="2377440"/>
            <a:ext cx="5029200" cy="1554480"/>
          </a:xfrm>
          <a:prstGeom prst="rect">
            <a:avLst/>
          </a:prstGeom>
          <a:noFill/>
        </p:spPr>
        <p:txBody>
          <a:bodyPr wrap="square" anchor="t"/>
          <a:lstStyle/>
          <a:p>
            <a:pPr algn="l">
              <a:lnSpc>
                <a:spcPct val="130000"/>
              </a:lnSpc>
              <a:spcAft>
                <a:spcPts val="600"/>
              </a:spcAft>
            </a:pPr>
            <a:r>
              <a:rPr sz="1500" b="0" i="0">
                <a:solidFill>
                  <a:srgbClr val="1A1814"/>
                </a:solidFill>
                <a:latin typeface="Calibri"/>
                <a:ea typeface="Calibri"/>
                <a:cs typeface="Calibri"/>
              </a:rPr>
              <a:t>Furnished two-bedroom, two-bath condo with cathedral ceilings and wall-to-wall sliders to the Black River and marina. In-unit laundry, elevator, secure covered parking, fireplace, and indoor-pool access.</a:t>
            </a:r>
          </a:p>
        </p:txBody>
      </p:sp>
      <p:sp>
        <p:nvSpPr>
          <p:cNvPr id="13" name="TextBox 12"/>
          <p:cNvSpPr txBox="1"/>
          <p:nvPr/>
        </p:nvSpPr>
        <p:spPr>
          <a:xfrm>
            <a:off x="6629400" y="4023360"/>
            <a:ext cx="5029200" cy="274320"/>
          </a:xfrm>
          <a:prstGeom prst="rect">
            <a:avLst/>
          </a:prstGeom>
          <a:noFill/>
        </p:spPr>
        <p:txBody>
          <a:bodyPr wrap="square" anchor="t"/>
          <a:lstStyle/>
          <a:p>
            <a:pPr algn="l">
              <a:lnSpc>
                <a:spcPct val="115000"/>
              </a:lnSpc>
              <a:spcAft>
                <a:spcPts val="600"/>
              </a:spcAft>
            </a:pPr>
            <a:r>
              <a:rPr sz="1100" b="1" i="0">
                <a:solidFill>
                  <a:srgbClr val="3D4C38"/>
                </a:solidFill>
                <a:latin typeface="Calibri"/>
                <a:ea typeface="Calibri"/>
                <a:cs typeface="Calibri"/>
              </a:rPr>
              <a:t>NEIGHBORHOOD</a:t>
            </a:r>
          </a:p>
        </p:txBody>
      </p:sp>
      <p:sp>
        <p:nvSpPr>
          <p:cNvPr id="14" name="TextBox 13"/>
          <p:cNvSpPr txBox="1"/>
          <p:nvPr/>
        </p:nvSpPr>
        <p:spPr>
          <a:xfrm>
            <a:off x="6629400" y="4297680"/>
            <a:ext cx="5029200" cy="1097280"/>
          </a:xfrm>
          <a:prstGeom prst="rect">
            <a:avLst/>
          </a:prstGeom>
          <a:noFill/>
        </p:spPr>
        <p:txBody>
          <a:bodyPr wrap="square" anchor="t"/>
          <a:lstStyle/>
          <a:p>
            <a:pPr algn="l">
              <a:lnSpc>
                <a:spcPct val="130000"/>
              </a:lnSpc>
              <a:spcAft>
                <a:spcPts val="600"/>
              </a:spcAft>
            </a:pPr>
            <a:r>
              <a:rPr sz="1500" b="0" i="0">
                <a:solidFill>
                  <a:srgbClr val="1A1814"/>
                </a:solidFill>
                <a:latin typeface="Calibri"/>
                <a:ea typeface="Calibri"/>
                <a:cs typeface="Calibri"/>
              </a:rPr>
              <a:t>Downtown South Haven, one block from Phoenix Street. South Beach, the lighthouse, and the pier are close. Nine-unit Quaker Square building.</a:t>
            </a:r>
          </a:p>
        </p:txBody>
      </p:sp>
      <p:sp>
        <p:nvSpPr>
          <p:cNvPr id="15" name="TextBox 14"/>
          <p:cNvSpPr txBox="1"/>
          <p:nvPr/>
        </p:nvSpPr>
        <p:spPr>
          <a:xfrm>
            <a:off x="6629400" y="5532120"/>
            <a:ext cx="5029200" cy="640080"/>
          </a:xfrm>
          <a:prstGeom prst="rect">
            <a:avLst/>
          </a:prstGeom>
          <a:noFill/>
        </p:spPr>
        <p:txBody>
          <a:bodyPr wrap="square" anchor="t"/>
          <a:lstStyle/>
          <a:p>
            <a:pPr algn="l">
              <a:lnSpc>
                <a:spcPct val="115000"/>
              </a:lnSpc>
              <a:spcAft>
                <a:spcPts val="600"/>
              </a:spcAft>
            </a:pPr>
            <a:r>
              <a:rPr sz="1300" b="0" i="0">
                <a:solidFill>
                  <a:srgbClr val="3D4C38"/>
                </a:solidFill>
                <a:latin typeface="Calibri"/>
                <a:ea typeface="Calibri"/>
                <a:cs typeface="Calibri"/>
              </a:rPr>
              <a:t>Two baths  ·  River outlook  ·  Elevator  ·  Indoor pool  ·  Covered parking</a:t>
            </a:r>
          </a:p>
          <a:p>
            <a:pPr algn="l">
              <a:lnSpc>
                <a:spcPct val="115000"/>
              </a:lnSpc>
              <a:spcAft>
                <a:spcPts val="0"/>
              </a:spcAft>
            </a:pPr>
            <a:r>
              <a:rPr sz="1200" b="0" i="0">
                <a:solidFill>
                  <a:srgbClr val="6A6358"/>
                </a:solidFill>
                <a:latin typeface="Calibri"/>
                <a:ea typeface="Calibri"/>
                <a:cs typeface="Calibri"/>
              </a:rPr>
              <a:t>$3,750 / month published  ·  confirmed at inquiry</a:t>
            </a:r>
          </a:p>
        </p:txBody>
      </p:sp>
      <p:sp>
        <p:nvSpPr>
          <p:cNvPr id="16" name="TextBox 15"/>
          <p:cNvSpPr txBox="1"/>
          <p:nvPr/>
        </p:nvSpPr>
        <p:spPr>
          <a:xfrm>
            <a:off x="594360" y="6510528"/>
            <a:ext cx="9326880" cy="256032"/>
          </a:xfrm>
          <a:prstGeom prst="rect">
            <a:avLst/>
          </a:prstGeom>
          <a:noFill/>
        </p:spPr>
        <p:txBody>
          <a:bodyPr wrap="square" anchor="t"/>
          <a:lstStyle/>
          <a:p>
            <a:pPr algn="l">
              <a:lnSpc>
                <a:spcPct val="115000"/>
              </a:lnSpc>
              <a:spcAft>
                <a:spcPts val="0"/>
              </a:spcAft>
            </a:pPr>
            <a:r>
              <a:rPr sz="1000" b="0" i="0">
                <a:solidFill>
                  <a:srgbClr val="6A6358"/>
                </a:solidFill>
                <a:latin typeface="Calibri"/>
                <a:ea typeface="Calibri"/>
                <a:cs typeface="Calibri"/>
              </a:rPr>
              <a:t>Hollyhock Properties LLC  ·  Southwest Michigan  ·  Equal Housing Opportunity</a:t>
            </a:r>
          </a:p>
        </p:txBody>
      </p:sp>
      <p:sp>
        <p:nvSpPr>
          <p:cNvPr id="17" name="TextBox 16"/>
          <p:cNvSpPr txBox="1"/>
          <p:nvPr/>
        </p:nvSpPr>
        <p:spPr>
          <a:xfrm>
            <a:off x="10424160" y="6510528"/>
            <a:ext cx="1188720" cy="256032"/>
          </a:xfrm>
          <a:prstGeom prst="rect">
            <a:avLst/>
          </a:prstGeom>
          <a:noFill/>
        </p:spPr>
        <p:txBody>
          <a:bodyPr wrap="square" anchor="t"/>
          <a:lstStyle/>
          <a:p>
            <a:pPr algn="r">
              <a:lnSpc>
                <a:spcPct val="115000"/>
              </a:lnSpc>
              <a:spcAft>
                <a:spcPts val="0"/>
              </a:spcAft>
            </a:pPr>
            <a:r>
              <a:rPr sz="1000" b="0" i="0">
                <a:solidFill>
                  <a:srgbClr val="6A6358"/>
                </a:solidFill>
                <a:latin typeface="Calibri"/>
                <a:ea typeface="Calibri"/>
                <a:cs typeface="Calibri"/>
              </a:rPr>
              <a:t>9  /  13</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